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2.xml" ContentType="application/vnd.openxmlformats-officedocument.presentationml.tags+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tags/tag7.xml" ContentType="application/vnd.openxmlformats-officedocument.presentationml.tags+xml"/>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18" r:id="rId2"/>
    <p:sldId id="319" r:id="rId3"/>
    <p:sldId id="259" r:id="rId4"/>
    <p:sldId id="267" r:id="rId5"/>
    <p:sldId id="260" r:id="rId6"/>
    <p:sldId id="262" r:id="rId7"/>
    <p:sldId id="265" r:id="rId8"/>
    <p:sldId id="266" r:id="rId9"/>
    <p:sldId id="268" r:id="rId10"/>
    <p:sldId id="269" r:id="rId11"/>
    <p:sldId id="270" r:id="rId12"/>
    <p:sldId id="271" r:id="rId13"/>
    <p:sldId id="314" r:id="rId14"/>
    <p:sldId id="272" r:id="rId15"/>
    <p:sldId id="321" r:id="rId16"/>
    <p:sldId id="322" r:id="rId17"/>
    <p:sldId id="323" r:id="rId18"/>
    <p:sldId id="324" r:id="rId19"/>
    <p:sldId id="273" r:id="rId20"/>
    <p:sldId id="274" r:id="rId21"/>
    <p:sldId id="275" r:id="rId22"/>
    <p:sldId id="277" r:id="rId23"/>
    <p:sldId id="278" r:id="rId24"/>
    <p:sldId id="276" r:id="rId25"/>
    <p:sldId id="330" r:id="rId26"/>
    <p:sldId id="328" r:id="rId27"/>
    <p:sldId id="329" r:id="rId28"/>
    <p:sldId id="286" r:id="rId29"/>
    <p:sldId id="279" r:id="rId30"/>
    <p:sldId id="280" r:id="rId31"/>
    <p:sldId id="281" r:id="rId32"/>
    <p:sldId id="282" r:id="rId33"/>
    <p:sldId id="283" r:id="rId34"/>
    <p:sldId id="284" r:id="rId35"/>
    <p:sldId id="285" r:id="rId36"/>
    <p:sldId id="344" r:id="rId37"/>
    <p:sldId id="339" r:id="rId38"/>
    <p:sldId id="340" r:id="rId39"/>
    <p:sldId id="342" r:id="rId40"/>
    <p:sldId id="338" r:id="rId41"/>
    <p:sldId id="343" r:id="rId42"/>
    <p:sldId id="287" r:id="rId43"/>
    <p:sldId id="288" r:id="rId44"/>
    <p:sldId id="289" r:id="rId45"/>
    <p:sldId id="290" r:id="rId46"/>
    <p:sldId id="291" r:id="rId47"/>
    <p:sldId id="292" r:id="rId48"/>
    <p:sldId id="293" r:id="rId49"/>
    <p:sldId id="294" r:id="rId50"/>
    <p:sldId id="317" r:id="rId51"/>
    <p:sldId id="295" r:id="rId52"/>
    <p:sldId id="296" r:id="rId53"/>
    <p:sldId id="297" r:id="rId54"/>
    <p:sldId id="299" r:id="rId55"/>
    <p:sldId id="300" r:id="rId56"/>
    <p:sldId id="301" r:id="rId57"/>
    <p:sldId id="302" r:id="rId58"/>
    <p:sldId id="312" r:id="rId59"/>
    <p:sldId id="303" r:id="rId60"/>
    <p:sldId id="304" r:id="rId61"/>
    <p:sldId id="306" r:id="rId62"/>
    <p:sldId id="307" r:id="rId63"/>
    <p:sldId id="308" r:id="rId64"/>
    <p:sldId id="311" r:id="rId65"/>
    <p:sldId id="325" r:id="rId66"/>
    <p:sldId id="326" r:id="rId67"/>
    <p:sldId id="327" r:id="rId68"/>
    <p:sldId id="313" r:id="rId69"/>
    <p:sldId id="315" r:id="rId70"/>
    <p:sldId id="316"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0" d="100"/>
          <a:sy n="60" d="100"/>
        </p:scale>
        <p:origin x="-1656" y="-25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0B0467-457E-45C1-A9D6-7B350737CD33}" type="doc">
      <dgm:prSet loTypeId="urn:microsoft.com/office/officeart/2005/8/layout/chevron1" loCatId="process" qsTypeId="urn:microsoft.com/office/officeart/2005/8/quickstyle/simple1" qsCatId="simple" csTypeId="urn:microsoft.com/office/officeart/2005/8/colors/accent1_2" csCatId="accent1" phldr="1"/>
      <dgm:spPr/>
    </dgm:pt>
    <dgm:pt modelId="{B4D592FE-EA74-4DAE-8850-5B82263FEFB7}">
      <dgm:prSet phldrT="[Text]"/>
      <dgm:spPr/>
      <dgm:t>
        <a:bodyPr/>
        <a:lstStyle/>
        <a:p>
          <a:r>
            <a:rPr lang="en-US" dirty="0" smtClean="0"/>
            <a:t>Presentation Logic</a:t>
          </a:r>
          <a:endParaRPr lang="en-US" dirty="0"/>
        </a:p>
      </dgm:t>
    </dgm:pt>
    <dgm:pt modelId="{2FF2D7CF-6716-45D9-B99A-6C7481B09E80}" type="parTrans" cxnId="{8E8D10AF-6DEF-4883-8C38-41F1AB92B119}">
      <dgm:prSet/>
      <dgm:spPr/>
      <dgm:t>
        <a:bodyPr/>
        <a:lstStyle/>
        <a:p>
          <a:endParaRPr lang="en-US"/>
        </a:p>
      </dgm:t>
    </dgm:pt>
    <dgm:pt modelId="{F840AF19-D321-4189-B88A-CF67A1079497}" type="sibTrans" cxnId="{8E8D10AF-6DEF-4883-8C38-41F1AB92B119}">
      <dgm:prSet/>
      <dgm:spPr/>
      <dgm:t>
        <a:bodyPr/>
        <a:lstStyle/>
        <a:p>
          <a:endParaRPr lang="en-US"/>
        </a:p>
      </dgm:t>
    </dgm:pt>
    <dgm:pt modelId="{9157C420-5785-488D-B325-F9EFE33AA67B}">
      <dgm:prSet phldrT="[Text]"/>
      <dgm:spPr/>
      <dgm:t>
        <a:bodyPr/>
        <a:lstStyle/>
        <a:p>
          <a:r>
            <a:rPr lang="en-US" dirty="0" smtClean="0"/>
            <a:t>Business</a:t>
          </a:r>
        </a:p>
        <a:p>
          <a:r>
            <a:rPr lang="en-US" dirty="0" smtClean="0"/>
            <a:t>Logic</a:t>
          </a:r>
          <a:endParaRPr lang="en-US" dirty="0"/>
        </a:p>
      </dgm:t>
    </dgm:pt>
    <dgm:pt modelId="{DB357927-A2F8-4B85-B068-DEE5DF50E61C}" type="parTrans" cxnId="{C37437ED-77A0-47F7-9226-EB569DD2B5FF}">
      <dgm:prSet/>
      <dgm:spPr/>
      <dgm:t>
        <a:bodyPr/>
        <a:lstStyle/>
        <a:p>
          <a:endParaRPr lang="en-US"/>
        </a:p>
      </dgm:t>
    </dgm:pt>
    <dgm:pt modelId="{D3B1C26F-27D0-4C3F-8DAD-DF8FEDEF7839}" type="sibTrans" cxnId="{C37437ED-77A0-47F7-9226-EB569DD2B5FF}">
      <dgm:prSet/>
      <dgm:spPr/>
      <dgm:t>
        <a:bodyPr/>
        <a:lstStyle/>
        <a:p>
          <a:endParaRPr lang="en-US"/>
        </a:p>
      </dgm:t>
    </dgm:pt>
    <dgm:pt modelId="{07F0D3FE-FE5B-4CB7-8CE1-9407AACC34C1}">
      <dgm:prSet phldrT="[Text]"/>
      <dgm:spPr/>
      <dgm:t>
        <a:bodyPr/>
        <a:lstStyle/>
        <a:p>
          <a:r>
            <a:rPr lang="en-US" dirty="0" smtClean="0"/>
            <a:t>Data Persistence Logic</a:t>
          </a:r>
          <a:endParaRPr lang="en-US" dirty="0"/>
        </a:p>
      </dgm:t>
    </dgm:pt>
    <dgm:pt modelId="{5039F543-EEE1-48B0-B1B1-8D4762C08BEB}" type="parTrans" cxnId="{62632786-A354-4DC2-8630-19AA28E38E0D}">
      <dgm:prSet/>
      <dgm:spPr/>
      <dgm:t>
        <a:bodyPr/>
        <a:lstStyle/>
        <a:p>
          <a:endParaRPr lang="en-US"/>
        </a:p>
      </dgm:t>
    </dgm:pt>
    <dgm:pt modelId="{E8188840-AB5E-4D2B-B447-5D5B3200A09B}" type="sibTrans" cxnId="{62632786-A354-4DC2-8630-19AA28E38E0D}">
      <dgm:prSet/>
      <dgm:spPr/>
      <dgm:t>
        <a:bodyPr/>
        <a:lstStyle/>
        <a:p>
          <a:endParaRPr lang="en-US"/>
        </a:p>
      </dgm:t>
    </dgm:pt>
    <dgm:pt modelId="{75B1AB9D-D9DD-45BC-B1D6-26A3EB2ABF27}" type="pres">
      <dgm:prSet presAssocID="{430B0467-457E-45C1-A9D6-7B350737CD33}" presName="Name0" presStyleCnt="0">
        <dgm:presLayoutVars>
          <dgm:dir/>
          <dgm:animLvl val="lvl"/>
          <dgm:resizeHandles val="exact"/>
        </dgm:presLayoutVars>
      </dgm:prSet>
      <dgm:spPr/>
    </dgm:pt>
    <dgm:pt modelId="{6E0D5977-3A0E-42BD-BE32-E6A64D6ADA36}" type="pres">
      <dgm:prSet presAssocID="{B4D592FE-EA74-4DAE-8850-5B82263FEFB7}" presName="parTxOnly" presStyleLbl="node1" presStyleIdx="0" presStyleCnt="3">
        <dgm:presLayoutVars>
          <dgm:chMax val="0"/>
          <dgm:chPref val="0"/>
          <dgm:bulletEnabled val="1"/>
        </dgm:presLayoutVars>
      </dgm:prSet>
      <dgm:spPr/>
      <dgm:t>
        <a:bodyPr/>
        <a:lstStyle/>
        <a:p>
          <a:endParaRPr lang="en-US"/>
        </a:p>
      </dgm:t>
    </dgm:pt>
    <dgm:pt modelId="{EB9D527C-038D-4297-AA35-DA8BCBEA4A42}" type="pres">
      <dgm:prSet presAssocID="{F840AF19-D321-4189-B88A-CF67A1079497}" presName="parTxOnlySpace" presStyleCnt="0"/>
      <dgm:spPr/>
    </dgm:pt>
    <dgm:pt modelId="{C095300B-4B5B-48A6-B34D-B41CED616623}" type="pres">
      <dgm:prSet presAssocID="{9157C420-5785-488D-B325-F9EFE33AA67B}" presName="parTxOnly" presStyleLbl="node1" presStyleIdx="1" presStyleCnt="3">
        <dgm:presLayoutVars>
          <dgm:chMax val="0"/>
          <dgm:chPref val="0"/>
          <dgm:bulletEnabled val="1"/>
        </dgm:presLayoutVars>
      </dgm:prSet>
      <dgm:spPr/>
      <dgm:t>
        <a:bodyPr/>
        <a:lstStyle/>
        <a:p>
          <a:endParaRPr lang="en-US"/>
        </a:p>
      </dgm:t>
    </dgm:pt>
    <dgm:pt modelId="{962B6DE3-A685-40D2-9CE1-DB7960E29821}" type="pres">
      <dgm:prSet presAssocID="{D3B1C26F-27D0-4C3F-8DAD-DF8FEDEF7839}" presName="parTxOnlySpace" presStyleCnt="0"/>
      <dgm:spPr/>
    </dgm:pt>
    <dgm:pt modelId="{5CEBA271-9F75-44A6-9E5B-256F5E9B00AE}" type="pres">
      <dgm:prSet presAssocID="{07F0D3FE-FE5B-4CB7-8CE1-9407AACC34C1}" presName="parTxOnly" presStyleLbl="node1" presStyleIdx="2" presStyleCnt="3">
        <dgm:presLayoutVars>
          <dgm:chMax val="0"/>
          <dgm:chPref val="0"/>
          <dgm:bulletEnabled val="1"/>
        </dgm:presLayoutVars>
      </dgm:prSet>
      <dgm:spPr/>
      <dgm:t>
        <a:bodyPr/>
        <a:lstStyle/>
        <a:p>
          <a:endParaRPr lang="en-US"/>
        </a:p>
      </dgm:t>
    </dgm:pt>
  </dgm:ptLst>
  <dgm:cxnLst>
    <dgm:cxn modelId="{EF9DC2C9-1AF2-4575-9287-4744C94581AE}" type="presOf" srcId="{9157C420-5785-488D-B325-F9EFE33AA67B}" destId="{C095300B-4B5B-48A6-B34D-B41CED616623}" srcOrd="0" destOrd="0" presId="urn:microsoft.com/office/officeart/2005/8/layout/chevron1"/>
    <dgm:cxn modelId="{23F65A75-4F6F-4F34-A07E-25B67770AA2A}" type="presOf" srcId="{430B0467-457E-45C1-A9D6-7B350737CD33}" destId="{75B1AB9D-D9DD-45BC-B1D6-26A3EB2ABF27}" srcOrd="0" destOrd="0" presId="urn:microsoft.com/office/officeart/2005/8/layout/chevron1"/>
    <dgm:cxn modelId="{8E8D10AF-6DEF-4883-8C38-41F1AB92B119}" srcId="{430B0467-457E-45C1-A9D6-7B350737CD33}" destId="{B4D592FE-EA74-4DAE-8850-5B82263FEFB7}" srcOrd="0" destOrd="0" parTransId="{2FF2D7CF-6716-45D9-B99A-6C7481B09E80}" sibTransId="{F840AF19-D321-4189-B88A-CF67A1079497}"/>
    <dgm:cxn modelId="{C88054CA-C935-4399-8211-57ACD6B49E9F}" type="presOf" srcId="{B4D592FE-EA74-4DAE-8850-5B82263FEFB7}" destId="{6E0D5977-3A0E-42BD-BE32-E6A64D6ADA36}" srcOrd="0" destOrd="0" presId="urn:microsoft.com/office/officeart/2005/8/layout/chevron1"/>
    <dgm:cxn modelId="{62632786-A354-4DC2-8630-19AA28E38E0D}" srcId="{430B0467-457E-45C1-A9D6-7B350737CD33}" destId="{07F0D3FE-FE5B-4CB7-8CE1-9407AACC34C1}" srcOrd="2" destOrd="0" parTransId="{5039F543-EEE1-48B0-B1B1-8D4762C08BEB}" sibTransId="{E8188840-AB5E-4D2B-B447-5D5B3200A09B}"/>
    <dgm:cxn modelId="{C37437ED-77A0-47F7-9226-EB569DD2B5FF}" srcId="{430B0467-457E-45C1-A9D6-7B350737CD33}" destId="{9157C420-5785-488D-B325-F9EFE33AA67B}" srcOrd="1" destOrd="0" parTransId="{DB357927-A2F8-4B85-B068-DEE5DF50E61C}" sibTransId="{D3B1C26F-27D0-4C3F-8DAD-DF8FEDEF7839}"/>
    <dgm:cxn modelId="{E63BF6B2-50DC-4A4B-9642-E55679307F74}" type="presOf" srcId="{07F0D3FE-FE5B-4CB7-8CE1-9407AACC34C1}" destId="{5CEBA271-9F75-44A6-9E5B-256F5E9B00AE}" srcOrd="0" destOrd="0" presId="urn:microsoft.com/office/officeart/2005/8/layout/chevron1"/>
    <dgm:cxn modelId="{C84492D6-C6E9-42F2-A853-0EF4B335034C}" type="presParOf" srcId="{75B1AB9D-D9DD-45BC-B1D6-26A3EB2ABF27}" destId="{6E0D5977-3A0E-42BD-BE32-E6A64D6ADA36}" srcOrd="0" destOrd="0" presId="urn:microsoft.com/office/officeart/2005/8/layout/chevron1"/>
    <dgm:cxn modelId="{302D95EA-11C3-49F9-A305-4638898C20E5}" type="presParOf" srcId="{75B1AB9D-D9DD-45BC-B1D6-26A3EB2ABF27}" destId="{EB9D527C-038D-4297-AA35-DA8BCBEA4A42}" srcOrd="1" destOrd="0" presId="urn:microsoft.com/office/officeart/2005/8/layout/chevron1"/>
    <dgm:cxn modelId="{88D3E4DE-64B7-44BC-94DF-AE4A740670C1}" type="presParOf" srcId="{75B1AB9D-D9DD-45BC-B1D6-26A3EB2ABF27}" destId="{C095300B-4B5B-48A6-B34D-B41CED616623}" srcOrd="2" destOrd="0" presId="urn:microsoft.com/office/officeart/2005/8/layout/chevron1"/>
    <dgm:cxn modelId="{20904D18-A5D3-4C52-904A-2E980CA2501A}" type="presParOf" srcId="{75B1AB9D-D9DD-45BC-B1D6-26A3EB2ABF27}" destId="{962B6DE3-A685-40D2-9CE1-DB7960E29821}" srcOrd="3" destOrd="0" presId="urn:microsoft.com/office/officeart/2005/8/layout/chevron1"/>
    <dgm:cxn modelId="{A80847C3-BCC3-49C8-A88B-1F97E4629B93}" type="presParOf" srcId="{75B1AB9D-D9DD-45BC-B1D6-26A3EB2ABF27}" destId="{5CEBA271-9F75-44A6-9E5B-256F5E9B00AE}" srcOrd="4" destOrd="0" presId="urn:microsoft.com/office/officeart/2005/8/layout/chevron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94A685-3F47-4103-92CA-633841DA1AC6}" type="doc">
      <dgm:prSet loTypeId="urn:microsoft.com/office/officeart/2005/8/layout/process1" loCatId="process" qsTypeId="urn:microsoft.com/office/officeart/2005/8/quickstyle/simple1" qsCatId="simple" csTypeId="urn:microsoft.com/office/officeart/2005/8/colors/accent1_2" csCatId="accent1" phldr="1"/>
      <dgm:spPr/>
    </dgm:pt>
    <dgm:pt modelId="{F84858E2-29E5-4240-85EA-3C2A0B8374E0}">
      <dgm:prSet phldrT="[Text]"/>
      <dgm:spPr/>
      <dgm:t>
        <a:bodyPr/>
        <a:lstStyle/>
        <a:p>
          <a:r>
            <a:rPr lang="en-US" dirty="0" smtClean="0"/>
            <a:t>Presentation/</a:t>
          </a:r>
          <a:br>
            <a:rPr lang="en-US" dirty="0" smtClean="0"/>
          </a:br>
          <a:r>
            <a:rPr lang="en-US" dirty="0" smtClean="0"/>
            <a:t>Business</a:t>
          </a:r>
          <a:endParaRPr lang="en-IN" dirty="0"/>
        </a:p>
      </dgm:t>
    </dgm:pt>
    <dgm:pt modelId="{374ED8D2-A24F-4761-B0DD-B4039BC2036D}" type="parTrans" cxnId="{57DDD82A-043A-46DC-AAE3-0579CBF872C5}">
      <dgm:prSet/>
      <dgm:spPr/>
      <dgm:t>
        <a:bodyPr/>
        <a:lstStyle/>
        <a:p>
          <a:endParaRPr lang="en-IN"/>
        </a:p>
      </dgm:t>
    </dgm:pt>
    <dgm:pt modelId="{133E261A-D0A5-4390-BFC3-EF5C06284D2F}" type="sibTrans" cxnId="{57DDD82A-043A-46DC-AAE3-0579CBF872C5}">
      <dgm:prSet/>
      <dgm:spPr/>
      <dgm:t>
        <a:bodyPr/>
        <a:lstStyle/>
        <a:p>
          <a:endParaRPr lang="en-IN"/>
        </a:p>
      </dgm:t>
    </dgm:pt>
    <dgm:pt modelId="{6E3DCC62-57D4-4085-808C-7987F46419D4}">
      <dgm:prSet phldrT="[Text]"/>
      <dgm:spPr/>
      <dgm:t>
        <a:bodyPr/>
        <a:lstStyle/>
        <a:p>
          <a:r>
            <a:rPr lang="en-US" dirty="0" smtClean="0"/>
            <a:t>Database</a:t>
          </a:r>
          <a:endParaRPr lang="en-IN" dirty="0"/>
        </a:p>
      </dgm:t>
    </dgm:pt>
    <dgm:pt modelId="{2A92B96F-6DCA-4CA2-8B02-56367D029DD0}" type="parTrans" cxnId="{66D81C33-5F4D-45F6-B3F0-46F63B5405C0}">
      <dgm:prSet/>
      <dgm:spPr/>
      <dgm:t>
        <a:bodyPr/>
        <a:lstStyle/>
        <a:p>
          <a:endParaRPr lang="en-IN"/>
        </a:p>
      </dgm:t>
    </dgm:pt>
    <dgm:pt modelId="{1F044845-2047-4198-92D9-0FBAA797F994}" type="sibTrans" cxnId="{66D81C33-5F4D-45F6-B3F0-46F63B5405C0}">
      <dgm:prSet/>
      <dgm:spPr/>
      <dgm:t>
        <a:bodyPr/>
        <a:lstStyle/>
        <a:p>
          <a:endParaRPr lang="en-IN"/>
        </a:p>
      </dgm:t>
    </dgm:pt>
    <dgm:pt modelId="{6A2C2200-3F45-4547-89C3-E29C57ABC0B0}" type="pres">
      <dgm:prSet presAssocID="{5694A685-3F47-4103-92CA-633841DA1AC6}" presName="Name0" presStyleCnt="0">
        <dgm:presLayoutVars>
          <dgm:dir/>
          <dgm:resizeHandles val="exact"/>
        </dgm:presLayoutVars>
      </dgm:prSet>
      <dgm:spPr/>
    </dgm:pt>
    <dgm:pt modelId="{CC9D5146-3670-4480-8FBA-EBC0B7CCE55E}" type="pres">
      <dgm:prSet presAssocID="{F84858E2-29E5-4240-85EA-3C2A0B8374E0}" presName="node" presStyleLbl="node1" presStyleIdx="0" presStyleCnt="2">
        <dgm:presLayoutVars>
          <dgm:bulletEnabled val="1"/>
        </dgm:presLayoutVars>
      </dgm:prSet>
      <dgm:spPr/>
      <dgm:t>
        <a:bodyPr/>
        <a:lstStyle/>
        <a:p>
          <a:endParaRPr lang="en-IN"/>
        </a:p>
      </dgm:t>
    </dgm:pt>
    <dgm:pt modelId="{CDC5C4E6-A620-43FE-A7A6-2D4D5E4F35B5}" type="pres">
      <dgm:prSet presAssocID="{133E261A-D0A5-4390-BFC3-EF5C06284D2F}" presName="sibTrans" presStyleLbl="sibTrans2D1" presStyleIdx="0" presStyleCnt="1" custScaleX="192948"/>
      <dgm:spPr>
        <a:prstGeom prst="leftRightArrow">
          <a:avLst/>
        </a:prstGeom>
      </dgm:spPr>
      <dgm:t>
        <a:bodyPr/>
        <a:lstStyle/>
        <a:p>
          <a:endParaRPr lang="en-IN"/>
        </a:p>
      </dgm:t>
    </dgm:pt>
    <dgm:pt modelId="{78D3746C-8FD1-4DE5-8821-4362D89F794E}" type="pres">
      <dgm:prSet presAssocID="{133E261A-D0A5-4390-BFC3-EF5C06284D2F}" presName="connectorText" presStyleLbl="sibTrans2D1" presStyleIdx="0" presStyleCnt="1"/>
      <dgm:spPr/>
      <dgm:t>
        <a:bodyPr/>
        <a:lstStyle/>
        <a:p>
          <a:endParaRPr lang="en-IN"/>
        </a:p>
      </dgm:t>
    </dgm:pt>
    <dgm:pt modelId="{DA96A545-431F-4F07-887F-743C34CF6CBB}" type="pres">
      <dgm:prSet presAssocID="{6E3DCC62-57D4-4085-808C-7987F46419D4}" presName="node" presStyleLbl="node1" presStyleIdx="1" presStyleCnt="2">
        <dgm:presLayoutVars>
          <dgm:bulletEnabled val="1"/>
        </dgm:presLayoutVars>
      </dgm:prSet>
      <dgm:spPr/>
      <dgm:t>
        <a:bodyPr/>
        <a:lstStyle/>
        <a:p>
          <a:endParaRPr lang="en-IN"/>
        </a:p>
      </dgm:t>
    </dgm:pt>
  </dgm:ptLst>
  <dgm:cxnLst>
    <dgm:cxn modelId="{CD0C4021-AAA7-4C6F-AE91-575386C742EA}" type="presOf" srcId="{F84858E2-29E5-4240-85EA-3C2A0B8374E0}" destId="{CC9D5146-3670-4480-8FBA-EBC0B7CCE55E}" srcOrd="0" destOrd="0" presId="urn:microsoft.com/office/officeart/2005/8/layout/process1"/>
    <dgm:cxn modelId="{66D81C33-5F4D-45F6-B3F0-46F63B5405C0}" srcId="{5694A685-3F47-4103-92CA-633841DA1AC6}" destId="{6E3DCC62-57D4-4085-808C-7987F46419D4}" srcOrd="1" destOrd="0" parTransId="{2A92B96F-6DCA-4CA2-8B02-56367D029DD0}" sibTransId="{1F044845-2047-4198-92D9-0FBAA797F994}"/>
    <dgm:cxn modelId="{60D3D534-331B-4A25-8BD6-1A78FD13A4D3}" type="presOf" srcId="{133E261A-D0A5-4390-BFC3-EF5C06284D2F}" destId="{CDC5C4E6-A620-43FE-A7A6-2D4D5E4F35B5}" srcOrd="0" destOrd="0" presId="urn:microsoft.com/office/officeart/2005/8/layout/process1"/>
    <dgm:cxn modelId="{57DDD82A-043A-46DC-AAE3-0579CBF872C5}" srcId="{5694A685-3F47-4103-92CA-633841DA1AC6}" destId="{F84858E2-29E5-4240-85EA-3C2A0B8374E0}" srcOrd="0" destOrd="0" parTransId="{374ED8D2-A24F-4761-B0DD-B4039BC2036D}" sibTransId="{133E261A-D0A5-4390-BFC3-EF5C06284D2F}"/>
    <dgm:cxn modelId="{9EF98E93-6635-46A8-97E5-2176A6A69BD4}" type="presOf" srcId="{6E3DCC62-57D4-4085-808C-7987F46419D4}" destId="{DA96A545-431F-4F07-887F-743C34CF6CBB}" srcOrd="0" destOrd="0" presId="urn:microsoft.com/office/officeart/2005/8/layout/process1"/>
    <dgm:cxn modelId="{09C13CCE-A98E-4B0C-8194-055081EB5A3F}" type="presOf" srcId="{133E261A-D0A5-4390-BFC3-EF5C06284D2F}" destId="{78D3746C-8FD1-4DE5-8821-4362D89F794E}" srcOrd="1" destOrd="0" presId="urn:microsoft.com/office/officeart/2005/8/layout/process1"/>
    <dgm:cxn modelId="{DFA81765-351B-41B6-BA98-D144C9EB9237}" type="presOf" srcId="{5694A685-3F47-4103-92CA-633841DA1AC6}" destId="{6A2C2200-3F45-4547-89C3-E29C57ABC0B0}" srcOrd="0" destOrd="0" presId="urn:microsoft.com/office/officeart/2005/8/layout/process1"/>
    <dgm:cxn modelId="{F4B739B3-9210-45FD-9BF4-F50CD3BE8BD6}" type="presParOf" srcId="{6A2C2200-3F45-4547-89C3-E29C57ABC0B0}" destId="{CC9D5146-3670-4480-8FBA-EBC0B7CCE55E}" srcOrd="0" destOrd="0" presId="urn:microsoft.com/office/officeart/2005/8/layout/process1"/>
    <dgm:cxn modelId="{D9805CC6-66BC-4729-9A97-9E83D9E4336E}" type="presParOf" srcId="{6A2C2200-3F45-4547-89C3-E29C57ABC0B0}" destId="{CDC5C4E6-A620-43FE-A7A6-2D4D5E4F35B5}" srcOrd="1" destOrd="0" presId="urn:microsoft.com/office/officeart/2005/8/layout/process1"/>
    <dgm:cxn modelId="{1295E5A9-9A07-4457-945F-B58A21D6AEC6}" type="presParOf" srcId="{CDC5C4E6-A620-43FE-A7A6-2D4D5E4F35B5}" destId="{78D3746C-8FD1-4DE5-8821-4362D89F794E}" srcOrd="0" destOrd="0" presId="urn:microsoft.com/office/officeart/2005/8/layout/process1"/>
    <dgm:cxn modelId="{C46413B0-A204-4F7C-98CD-4B74536338BA}" type="presParOf" srcId="{6A2C2200-3F45-4547-89C3-E29C57ABC0B0}" destId="{DA96A545-431F-4F07-887F-743C34CF6CBB}" srcOrd="2" destOrd="0" presId="urn:microsoft.com/office/officeart/2005/8/layout/process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13717-77E0-4481-99C0-10B61D40FDA1}" type="doc">
      <dgm:prSet loTypeId="urn:microsoft.com/office/officeart/2005/8/layout/process1" loCatId="process" qsTypeId="urn:microsoft.com/office/officeart/2005/8/quickstyle/simple1" qsCatId="simple" csTypeId="urn:microsoft.com/office/officeart/2005/8/colors/accent1_2" csCatId="accent1" phldr="1"/>
      <dgm:spPr/>
    </dgm:pt>
    <dgm:pt modelId="{74CAD1D5-5422-432D-A30A-2FB8AF79C09A}">
      <dgm:prSet phldrT="[Text]"/>
      <dgm:spPr/>
      <dgm:t>
        <a:bodyPr/>
        <a:lstStyle/>
        <a:p>
          <a:r>
            <a:rPr lang="en-US" dirty="0" smtClean="0"/>
            <a:t>Presentation</a:t>
          </a:r>
          <a:endParaRPr lang="en-IN" dirty="0"/>
        </a:p>
      </dgm:t>
    </dgm:pt>
    <dgm:pt modelId="{549D62D5-F611-4741-8C74-91C9469F58AC}" type="parTrans" cxnId="{FCE0BBA0-7881-4900-8EAA-1196BC1633B0}">
      <dgm:prSet/>
      <dgm:spPr/>
      <dgm:t>
        <a:bodyPr/>
        <a:lstStyle/>
        <a:p>
          <a:endParaRPr lang="en-IN"/>
        </a:p>
      </dgm:t>
    </dgm:pt>
    <dgm:pt modelId="{1A150DD7-8BF5-4433-94B8-15F193826577}" type="sibTrans" cxnId="{FCE0BBA0-7881-4900-8EAA-1196BC1633B0}">
      <dgm:prSet/>
      <dgm:spPr/>
      <dgm:t>
        <a:bodyPr/>
        <a:lstStyle/>
        <a:p>
          <a:endParaRPr lang="en-IN"/>
        </a:p>
      </dgm:t>
    </dgm:pt>
    <dgm:pt modelId="{B9201469-A8E6-4F8A-9A89-8289A3568A97}">
      <dgm:prSet phldrT="[Text]"/>
      <dgm:spPr/>
      <dgm:t>
        <a:bodyPr/>
        <a:lstStyle/>
        <a:p>
          <a:r>
            <a:rPr lang="en-US" dirty="0" smtClean="0"/>
            <a:t>Business</a:t>
          </a:r>
          <a:endParaRPr lang="en-IN" dirty="0"/>
        </a:p>
      </dgm:t>
    </dgm:pt>
    <dgm:pt modelId="{CF013673-7F4D-41E4-B5CC-3F12A248BA50}" type="parTrans" cxnId="{C00347FE-73B9-4249-84D4-72687D2F5BB8}">
      <dgm:prSet/>
      <dgm:spPr/>
      <dgm:t>
        <a:bodyPr/>
        <a:lstStyle/>
        <a:p>
          <a:endParaRPr lang="en-IN"/>
        </a:p>
      </dgm:t>
    </dgm:pt>
    <dgm:pt modelId="{98E02CD5-BD5B-4434-B84B-9CEEAD7B8A2F}" type="sibTrans" cxnId="{C00347FE-73B9-4249-84D4-72687D2F5BB8}">
      <dgm:prSet/>
      <dgm:spPr/>
      <dgm:t>
        <a:bodyPr/>
        <a:lstStyle/>
        <a:p>
          <a:endParaRPr lang="en-IN"/>
        </a:p>
      </dgm:t>
    </dgm:pt>
    <dgm:pt modelId="{46114CF6-4552-4BD9-AC57-3C76EB524290}">
      <dgm:prSet phldrT="[Text]"/>
      <dgm:spPr/>
      <dgm:t>
        <a:bodyPr/>
        <a:lstStyle/>
        <a:p>
          <a:r>
            <a:rPr lang="en-US" dirty="0" smtClean="0"/>
            <a:t>database</a:t>
          </a:r>
          <a:endParaRPr lang="en-IN" dirty="0"/>
        </a:p>
      </dgm:t>
    </dgm:pt>
    <dgm:pt modelId="{CD19AB2E-64CD-4DB5-ABDE-1D1AB2976375}" type="parTrans" cxnId="{7AB10836-A76E-4CF2-808D-8AD93A6051A5}">
      <dgm:prSet/>
      <dgm:spPr/>
      <dgm:t>
        <a:bodyPr/>
        <a:lstStyle/>
        <a:p>
          <a:endParaRPr lang="en-IN"/>
        </a:p>
      </dgm:t>
    </dgm:pt>
    <dgm:pt modelId="{7B04525F-35FC-445A-B82E-176BF3B14DF1}" type="sibTrans" cxnId="{7AB10836-A76E-4CF2-808D-8AD93A6051A5}">
      <dgm:prSet/>
      <dgm:spPr/>
      <dgm:t>
        <a:bodyPr/>
        <a:lstStyle/>
        <a:p>
          <a:endParaRPr lang="en-IN"/>
        </a:p>
      </dgm:t>
    </dgm:pt>
    <dgm:pt modelId="{A1AA70F7-AF18-445F-83B9-18B028DBED46}" type="pres">
      <dgm:prSet presAssocID="{E0113717-77E0-4481-99C0-10B61D40FDA1}" presName="Name0" presStyleCnt="0">
        <dgm:presLayoutVars>
          <dgm:dir/>
          <dgm:resizeHandles val="exact"/>
        </dgm:presLayoutVars>
      </dgm:prSet>
      <dgm:spPr/>
    </dgm:pt>
    <dgm:pt modelId="{B90E74CC-3AF2-4F27-8A9A-8B338577D165}" type="pres">
      <dgm:prSet presAssocID="{74CAD1D5-5422-432D-A30A-2FB8AF79C09A}" presName="node" presStyleLbl="node1" presStyleIdx="0" presStyleCnt="3">
        <dgm:presLayoutVars>
          <dgm:bulletEnabled val="1"/>
        </dgm:presLayoutVars>
      </dgm:prSet>
      <dgm:spPr/>
      <dgm:t>
        <a:bodyPr/>
        <a:lstStyle/>
        <a:p>
          <a:endParaRPr lang="en-IN"/>
        </a:p>
      </dgm:t>
    </dgm:pt>
    <dgm:pt modelId="{7449C9B7-BB1C-4C23-9931-E59E24ED1F15}" type="pres">
      <dgm:prSet presAssocID="{1A150DD7-8BF5-4433-94B8-15F193826577}" presName="sibTrans" presStyleLbl="sibTrans2D1" presStyleIdx="0" presStyleCnt="2" custScaleX="199363"/>
      <dgm:spPr>
        <a:prstGeom prst="leftRightArrow">
          <a:avLst/>
        </a:prstGeom>
      </dgm:spPr>
      <dgm:t>
        <a:bodyPr/>
        <a:lstStyle/>
        <a:p>
          <a:endParaRPr lang="en-IN"/>
        </a:p>
      </dgm:t>
    </dgm:pt>
    <dgm:pt modelId="{90301B3D-879A-4213-AC20-BAC846D5223F}" type="pres">
      <dgm:prSet presAssocID="{1A150DD7-8BF5-4433-94B8-15F193826577}" presName="connectorText" presStyleLbl="sibTrans2D1" presStyleIdx="0" presStyleCnt="2"/>
      <dgm:spPr/>
      <dgm:t>
        <a:bodyPr/>
        <a:lstStyle/>
        <a:p>
          <a:endParaRPr lang="en-IN"/>
        </a:p>
      </dgm:t>
    </dgm:pt>
    <dgm:pt modelId="{5364FBB0-A3F8-4919-8DA8-BEBF94D2E5B2}" type="pres">
      <dgm:prSet presAssocID="{B9201469-A8E6-4F8A-9A89-8289A3568A97}" presName="node" presStyleLbl="node1" presStyleIdx="1" presStyleCnt="3">
        <dgm:presLayoutVars>
          <dgm:bulletEnabled val="1"/>
        </dgm:presLayoutVars>
      </dgm:prSet>
      <dgm:spPr/>
      <dgm:t>
        <a:bodyPr/>
        <a:lstStyle/>
        <a:p>
          <a:endParaRPr lang="en-IN"/>
        </a:p>
      </dgm:t>
    </dgm:pt>
    <dgm:pt modelId="{473B9D01-CB05-4DED-B16F-8859A2E033E6}" type="pres">
      <dgm:prSet presAssocID="{98E02CD5-BD5B-4434-B84B-9CEEAD7B8A2F}" presName="sibTrans" presStyleLbl="sibTrans2D1" presStyleIdx="1" presStyleCnt="2" custScaleX="180980"/>
      <dgm:spPr>
        <a:prstGeom prst="leftRightArrow">
          <a:avLst/>
        </a:prstGeom>
      </dgm:spPr>
      <dgm:t>
        <a:bodyPr/>
        <a:lstStyle/>
        <a:p>
          <a:endParaRPr lang="en-IN"/>
        </a:p>
      </dgm:t>
    </dgm:pt>
    <dgm:pt modelId="{D399BEB0-AF72-4AC3-B0A8-46E98CE7EA70}" type="pres">
      <dgm:prSet presAssocID="{98E02CD5-BD5B-4434-B84B-9CEEAD7B8A2F}" presName="connectorText" presStyleLbl="sibTrans2D1" presStyleIdx="1" presStyleCnt="2"/>
      <dgm:spPr/>
      <dgm:t>
        <a:bodyPr/>
        <a:lstStyle/>
        <a:p>
          <a:endParaRPr lang="en-IN"/>
        </a:p>
      </dgm:t>
    </dgm:pt>
    <dgm:pt modelId="{30DB2F04-1AD0-4B47-92D0-2E885E8565FC}" type="pres">
      <dgm:prSet presAssocID="{46114CF6-4552-4BD9-AC57-3C76EB524290}" presName="node" presStyleLbl="node1" presStyleIdx="2" presStyleCnt="3">
        <dgm:presLayoutVars>
          <dgm:bulletEnabled val="1"/>
        </dgm:presLayoutVars>
      </dgm:prSet>
      <dgm:spPr/>
      <dgm:t>
        <a:bodyPr/>
        <a:lstStyle/>
        <a:p>
          <a:endParaRPr lang="en-IN"/>
        </a:p>
      </dgm:t>
    </dgm:pt>
  </dgm:ptLst>
  <dgm:cxnLst>
    <dgm:cxn modelId="{E28D4C25-E9FD-4756-80C4-D466583B42FC}" type="presOf" srcId="{1A150DD7-8BF5-4433-94B8-15F193826577}" destId="{90301B3D-879A-4213-AC20-BAC846D5223F}" srcOrd="1" destOrd="0" presId="urn:microsoft.com/office/officeart/2005/8/layout/process1"/>
    <dgm:cxn modelId="{CEEEA860-9307-468A-8E88-BD183A63AC41}" type="presOf" srcId="{46114CF6-4552-4BD9-AC57-3C76EB524290}" destId="{30DB2F04-1AD0-4B47-92D0-2E885E8565FC}" srcOrd="0" destOrd="0" presId="urn:microsoft.com/office/officeart/2005/8/layout/process1"/>
    <dgm:cxn modelId="{26CF33B4-E047-44F4-8DFC-87AD4400D9E0}" type="presOf" srcId="{98E02CD5-BD5B-4434-B84B-9CEEAD7B8A2F}" destId="{D399BEB0-AF72-4AC3-B0A8-46E98CE7EA70}" srcOrd="1" destOrd="0" presId="urn:microsoft.com/office/officeart/2005/8/layout/process1"/>
    <dgm:cxn modelId="{C0101820-896F-44C6-AA96-7D6B3907C357}" type="presOf" srcId="{98E02CD5-BD5B-4434-B84B-9CEEAD7B8A2F}" destId="{473B9D01-CB05-4DED-B16F-8859A2E033E6}" srcOrd="0" destOrd="0" presId="urn:microsoft.com/office/officeart/2005/8/layout/process1"/>
    <dgm:cxn modelId="{6220E9F0-AC6B-4709-80E0-DA1EFB57AB3E}" type="presOf" srcId="{74CAD1D5-5422-432D-A30A-2FB8AF79C09A}" destId="{B90E74CC-3AF2-4F27-8A9A-8B338577D165}" srcOrd="0" destOrd="0" presId="urn:microsoft.com/office/officeart/2005/8/layout/process1"/>
    <dgm:cxn modelId="{CC063721-E3E7-4C86-A882-4C87E402CBD5}" type="presOf" srcId="{B9201469-A8E6-4F8A-9A89-8289A3568A97}" destId="{5364FBB0-A3F8-4919-8DA8-BEBF94D2E5B2}" srcOrd="0" destOrd="0" presId="urn:microsoft.com/office/officeart/2005/8/layout/process1"/>
    <dgm:cxn modelId="{ED06F0CD-5A53-4434-8F25-A23D44DDAE3A}" type="presOf" srcId="{E0113717-77E0-4481-99C0-10B61D40FDA1}" destId="{A1AA70F7-AF18-445F-83B9-18B028DBED46}" srcOrd="0" destOrd="0" presId="urn:microsoft.com/office/officeart/2005/8/layout/process1"/>
    <dgm:cxn modelId="{FCE0BBA0-7881-4900-8EAA-1196BC1633B0}" srcId="{E0113717-77E0-4481-99C0-10B61D40FDA1}" destId="{74CAD1D5-5422-432D-A30A-2FB8AF79C09A}" srcOrd="0" destOrd="0" parTransId="{549D62D5-F611-4741-8C74-91C9469F58AC}" sibTransId="{1A150DD7-8BF5-4433-94B8-15F193826577}"/>
    <dgm:cxn modelId="{7AB10836-A76E-4CF2-808D-8AD93A6051A5}" srcId="{E0113717-77E0-4481-99C0-10B61D40FDA1}" destId="{46114CF6-4552-4BD9-AC57-3C76EB524290}" srcOrd="2" destOrd="0" parTransId="{CD19AB2E-64CD-4DB5-ABDE-1D1AB2976375}" sibTransId="{7B04525F-35FC-445A-B82E-176BF3B14DF1}"/>
    <dgm:cxn modelId="{C00347FE-73B9-4249-84D4-72687D2F5BB8}" srcId="{E0113717-77E0-4481-99C0-10B61D40FDA1}" destId="{B9201469-A8E6-4F8A-9A89-8289A3568A97}" srcOrd="1" destOrd="0" parTransId="{CF013673-7F4D-41E4-B5CC-3F12A248BA50}" sibTransId="{98E02CD5-BD5B-4434-B84B-9CEEAD7B8A2F}"/>
    <dgm:cxn modelId="{C31A373D-3848-4467-85CC-A8BE34DF08B9}" type="presOf" srcId="{1A150DD7-8BF5-4433-94B8-15F193826577}" destId="{7449C9B7-BB1C-4C23-9931-E59E24ED1F15}" srcOrd="0" destOrd="0" presId="urn:microsoft.com/office/officeart/2005/8/layout/process1"/>
    <dgm:cxn modelId="{8E5A8755-E64B-4EC0-A455-51AFFA7C85C3}" type="presParOf" srcId="{A1AA70F7-AF18-445F-83B9-18B028DBED46}" destId="{B90E74CC-3AF2-4F27-8A9A-8B338577D165}" srcOrd="0" destOrd="0" presId="urn:microsoft.com/office/officeart/2005/8/layout/process1"/>
    <dgm:cxn modelId="{BF87EAB2-F11D-47FD-9D6F-16CBD73505D2}" type="presParOf" srcId="{A1AA70F7-AF18-445F-83B9-18B028DBED46}" destId="{7449C9B7-BB1C-4C23-9931-E59E24ED1F15}" srcOrd="1" destOrd="0" presId="urn:microsoft.com/office/officeart/2005/8/layout/process1"/>
    <dgm:cxn modelId="{34366F67-41B4-4517-AB17-9D6EB7713764}" type="presParOf" srcId="{7449C9B7-BB1C-4C23-9931-E59E24ED1F15}" destId="{90301B3D-879A-4213-AC20-BAC846D5223F}" srcOrd="0" destOrd="0" presId="urn:microsoft.com/office/officeart/2005/8/layout/process1"/>
    <dgm:cxn modelId="{3B84F8AA-7340-48DA-AE38-74CF6A263A58}" type="presParOf" srcId="{A1AA70F7-AF18-445F-83B9-18B028DBED46}" destId="{5364FBB0-A3F8-4919-8DA8-BEBF94D2E5B2}" srcOrd="2" destOrd="0" presId="urn:microsoft.com/office/officeart/2005/8/layout/process1"/>
    <dgm:cxn modelId="{0420F4A1-F94A-4610-A9B1-3B9E98093BC7}" type="presParOf" srcId="{A1AA70F7-AF18-445F-83B9-18B028DBED46}" destId="{473B9D01-CB05-4DED-B16F-8859A2E033E6}" srcOrd="3" destOrd="0" presId="urn:microsoft.com/office/officeart/2005/8/layout/process1"/>
    <dgm:cxn modelId="{D28117BA-B101-4806-9B08-4AFE8753461B}" type="presParOf" srcId="{473B9D01-CB05-4DED-B16F-8859A2E033E6}" destId="{D399BEB0-AF72-4AC3-B0A8-46E98CE7EA70}" srcOrd="0" destOrd="0" presId="urn:microsoft.com/office/officeart/2005/8/layout/process1"/>
    <dgm:cxn modelId="{407FD921-8573-4379-8450-F04FDDE71DE5}" type="presParOf" srcId="{A1AA70F7-AF18-445F-83B9-18B028DBED46}" destId="{30DB2F04-1AD0-4B47-92D0-2E885E8565FC}" srcOrd="4" destOrd="0" presId="urn:microsoft.com/office/officeart/2005/8/layout/process1"/>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12E865-C818-46CF-9773-08DF4A761198}" type="datetimeFigureOut">
              <a:rPr lang="en-US" smtClean="0"/>
              <a:pPr/>
              <a:t>3/5/2018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B78273-3413-4475-827D-510DAFF8B04C}" type="slidenum">
              <a:rPr lang="en-US" smtClean="0"/>
              <a:pPr/>
              <a:t>‹#›</a:t>
            </a:fld>
            <a:endParaRPr lang="en-US"/>
          </a:p>
        </p:txBody>
      </p:sp>
    </p:spTree>
    <p:extLst>
      <p:ext uri="{BB962C8B-B14F-4D97-AF65-F5344CB8AC3E}">
        <p14:creationId xmlns="" xmlns:p14="http://schemas.microsoft.com/office/powerpoint/2010/main" val="939260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B78273-3413-4475-827D-510DAFF8B04C}"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33</a:t>
            </a:fld>
            <a:endParaRPr lang="pt-BR">
              <a:solidFill>
                <a:prstClr val="black"/>
              </a:solidFill>
            </a:endParaRPr>
          </a:p>
        </p:txBody>
      </p:sp>
    </p:spTree>
    <p:extLst>
      <p:ext uri="{BB962C8B-B14F-4D97-AF65-F5344CB8AC3E}">
        <p14:creationId xmlns="" xmlns:p14="http://schemas.microsoft.com/office/powerpoint/2010/main" val="532695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34</a:t>
            </a:fld>
            <a:endParaRPr lang="pt-BR"/>
          </a:p>
        </p:txBody>
      </p:sp>
    </p:spTree>
    <p:extLst>
      <p:ext uri="{BB962C8B-B14F-4D97-AF65-F5344CB8AC3E}">
        <p14:creationId xmlns="" xmlns:p14="http://schemas.microsoft.com/office/powerpoint/2010/main" val="532695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46</a:t>
            </a:fld>
            <a:endParaRPr lang="pt-BR"/>
          </a:p>
        </p:txBody>
      </p:sp>
    </p:spTree>
    <p:extLst>
      <p:ext uri="{BB962C8B-B14F-4D97-AF65-F5344CB8AC3E}">
        <p14:creationId xmlns="" xmlns:p14="http://schemas.microsoft.com/office/powerpoint/2010/main" val="396127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 Id="rId14" Type="http://schemas.openxmlformats.org/officeDocument/2006/relationships/hyperlink" Target="http://www.capgemini.com/"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13.emf"/><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2.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tags" Target="../tags/tag10.xml"/><Relationship Id="rId11" Type="http://schemas.openxmlformats.org/officeDocument/2006/relationships/oleObject" Target="../embeddings/oleObject3.bin"/><Relationship Id="rId5" Type="http://schemas.openxmlformats.org/officeDocument/2006/relationships/tags" Target="../tags/tag9.xml"/><Relationship Id="rId10" Type="http://schemas.openxmlformats.org/officeDocument/2006/relationships/image" Target="../media/image11.jpeg"/><Relationship Id="rId4" Type="http://schemas.openxmlformats.org/officeDocument/2006/relationships/tags" Target="../tags/tag8.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A99CA5-0496-42A5-A0FB-C66DCEDDA810}"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A99CA5-0496-42A5-A0FB-C66DCEDDA810}"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A99CA5-0496-42A5-A0FB-C66DCEDDA810}"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1048606" name="Retângulo 43"/>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3145728" name="Conector reto 49"/>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607" name="Rectangle 27">
            <a:hlinkClick r:id="rId2"/>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pPr>
            <a:r>
              <a:rPr lang="en-US" sz="600" kern="0" dirty="0">
                <a:solidFill>
                  <a:srgbClr val="00458D"/>
                </a:solidFill>
                <a:latin typeface="+mj-lt"/>
                <a:cs typeface="Arial" panose="020B0604020202020204" pitchFamily="34" charset="0"/>
              </a:rPr>
              <a:t>Presentation Title | Author | Date</a:t>
            </a:r>
          </a:p>
        </p:txBody>
      </p:sp>
      <p:sp>
        <p:nvSpPr>
          <p:cNvPr id="1048608" name="Retângulo 43"/>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061998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1048579"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97153" name="Graphic 2"/>
          <p:cNvPicPr>
            <a:picLocks noChangeAspect="1"/>
          </p:cNvPicPr>
          <p:nvPr userDrawn="1"/>
        </p:nvPicPr>
        <p:blipFill rotWithShape="1">
          <a:blip r:embed="rId2" cstate="print"/>
          <a:srcRect t="18343" b="19135"/>
          <a:stretch>
            <a:fillRect/>
          </a:stretch>
        </p:blipFill>
        <p:spPr>
          <a:xfrm flipH="1">
            <a:off x="683568" y="-3448"/>
            <a:ext cx="8474589" cy="6858000"/>
          </a:xfrm>
          <a:prstGeom prst="rect">
            <a:avLst/>
          </a:prstGeom>
        </p:spPr>
      </p:pic>
      <p:sp>
        <p:nvSpPr>
          <p:cNvPr id="1048580" name="Text Placeholder 13"/>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154" name="Graphic 9"/>
          <p:cNvPicPr>
            <a:picLocks noChangeAspect="1"/>
          </p:cNvPicPr>
          <p:nvPr userDrawn="1"/>
        </p:nvPicPr>
        <p:blipFill>
          <a:blip r:embed="rId3" cstate="print"/>
          <a:stretch>
            <a:fillRect/>
          </a:stretch>
        </p:blipFill>
        <p:spPr>
          <a:xfrm>
            <a:off x="305991" y="6101473"/>
            <a:ext cx="1714500" cy="51001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4194304"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p:oleObj spid="_x0000_s1029" name="think-cell Slide" r:id="rId5" imgW="360" imgH="360" progId="">
              <p:embed/>
            </p:oleObj>
          </a:graphicData>
        </a:graphic>
      </p:graphicFrame>
      <p:sp>
        <p:nvSpPr>
          <p:cNvPr id="1048616" name="Titre 1"/>
          <p:cNvSpPr>
            <a:spLocks noGrp="1"/>
          </p:cNvSpPr>
          <p:nvPr>
            <p:ph type="title" hasCustomPrompt="1"/>
            <p:custDataLst>
              <p:tags r:id="rId3"/>
            </p:custDataLst>
          </p:nvPr>
        </p:nvSpPr>
        <p:spPr/>
        <p:txBody>
          <a:bodyPr/>
          <a:lstStyle/>
          <a:p>
            <a:pPr lvl="0"/>
            <a:r>
              <a:rPr lang="en-US" noProof="0"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Tree>
    <p:extLst>
      <p:ext uri="{BB962C8B-B14F-4D97-AF65-F5344CB8AC3E}">
        <p14:creationId xmlns="" xmlns:p14="http://schemas.microsoft.com/office/powerpoint/2010/main" val="3137606019"/>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amp; Heading">
    <p:spTree>
      <p:nvGrpSpPr>
        <p:cNvPr id="1" name=""/>
        <p:cNvGrpSpPr/>
        <p:nvPr/>
      </p:nvGrpSpPr>
      <p:grpSpPr>
        <a:xfrm>
          <a:off x="0" y="0"/>
          <a:ext cx="0" cy="0"/>
          <a:chOff x="0" y="0"/>
          <a:chExt cx="0" cy="0"/>
        </a:xfrm>
      </p:grpSpPr>
      <p:graphicFrame>
        <p:nvGraphicFramePr>
          <p:cNvPr id="4194322" name="Object 3" hidden="1"/>
          <p:cNvGraphicFramePr>
            <a:graphicFrameLocks noChangeAspect="1"/>
          </p:cNvGraphicFramePr>
          <p:nvPr/>
        </p:nvGraphicFramePr>
        <p:xfrm>
          <a:off x="11" y="23"/>
          <a:ext cx="135749" cy="143985"/>
        </p:xfrm>
        <a:graphic>
          <a:graphicData uri="http://schemas.openxmlformats.org/presentationml/2006/ole">
            <p:oleObj spid="_x0000_s2053" name="think-cell Slide" r:id="rId6" imgW="360" imgH="360" progId="">
              <p:embed/>
            </p:oleObj>
          </a:graphicData>
        </a:graphic>
      </p:graphicFrame>
      <p:sp>
        <p:nvSpPr>
          <p:cNvPr id="1048761" name="Title 1"/>
          <p:cNvSpPr>
            <a:spLocks noGrp="1"/>
          </p:cNvSpPr>
          <p:nvPr>
            <p:ph type="title" hasCustomPrompt="1"/>
            <p:custDataLst>
              <p:tags r:id="rId2"/>
            </p:custDataLst>
          </p:nvPr>
        </p:nvSpPr>
        <p:spPr/>
        <p:txBody>
          <a:bodyPr/>
          <a:lstStyle/>
          <a:p>
            <a:r>
              <a:rPr lang="en-US" noProof="0" dirty="0"/>
              <a:t>Click to edit Master title style</a:t>
            </a:r>
            <a:endParaRPr lang="en-US" dirty="0"/>
          </a:p>
        </p:txBody>
      </p:sp>
      <p:sp>
        <p:nvSpPr>
          <p:cNvPr id="1048762" name="Content Placeholder 2"/>
          <p:cNvSpPr>
            <a:spLocks noGrp="1"/>
          </p:cNvSpPr>
          <p:nvPr>
            <p:ph idx="1" hasCustomPrompt="1"/>
            <p:custDataLst>
              <p:tags r:id="rId3"/>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048763" name="Espace réservé du texte 7"/>
          <p:cNvSpPr>
            <a:spLocks noGrp="1"/>
          </p:cNvSpPr>
          <p:nvPr>
            <p:ph type="body" sz="quarter" idx="11" hasCustomPrompt="1"/>
            <p:custDataLst>
              <p:tags r:id="rId4"/>
            </p:custDataLst>
          </p:nvPr>
        </p:nvSpPr>
        <p:spPr>
          <a:xfrm>
            <a:off x="298607"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1048661"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1048662"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1048780"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48781" name="Freeform 5"/>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2" name="Group 8"/>
          <p:cNvGrpSpPr/>
          <p:nvPr userDrawn="1"/>
        </p:nvGrpSpPr>
        <p:grpSpPr>
          <a:xfrm>
            <a:off x="3734277" y="2404111"/>
            <a:ext cx="551260" cy="682321"/>
            <a:chOff x="5662614" y="3032124"/>
            <a:chExt cx="863600" cy="801689"/>
          </a:xfrm>
        </p:grpSpPr>
        <p:sp>
          <p:nvSpPr>
            <p:cNvPr id="1048782" name="Freeform 9"/>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vert="horz" wrap="square" lIns="91440" tIns="45720" rIns="91440" bIns="45720" numCol="1" anchor="t" anchorCtr="0" compatLnSpc="1">
              <a:prstTxWarp prst="textNoShape">
                <a:avLst/>
              </a:prstTxWarp>
            </a:bodyPr>
            <a:lstStyle/>
            <a:p>
              <a:endParaRPr lang="en-US" sz="1350" dirty="0"/>
            </a:p>
          </p:txBody>
        </p:sp>
        <p:sp>
          <p:nvSpPr>
            <p:cNvPr id="1048783" name="Freeform 12"/>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vert="horz" wrap="square" lIns="91440" tIns="45720" rIns="91440" bIns="45720" numCol="1" anchor="t" anchorCtr="0" compatLnSpc="1">
              <a:prstTxWarp prst="textNoShape">
                <a:avLst/>
              </a:prstTxWarp>
            </a:bodyPr>
            <a:lstStyle/>
            <a:p>
              <a:endParaRPr lang="en-US" sz="1350" dirty="0"/>
            </a:p>
          </p:txBody>
        </p:sp>
      </p:grpSp>
      <p:sp>
        <p:nvSpPr>
          <p:cNvPr id="104878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04878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04878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2097218"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2097219"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2097220"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97221"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097222"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1048787"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1048788" name="Rectangle 23"/>
          <p:cNvSpPr/>
          <p:nvPr userDrawn="1"/>
        </p:nvSpPr>
        <p:spPr>
          <a:xfrm>
            <a:off x="4902139" y="6083301"/>
            <a:ext cx="3914774" cy="127001"/>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048789"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48790"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48791"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097223" name="Picture 28"/>
          <p:cNvPicPr>
            <a:picLocks noChangeAspect="1"/>
          </p:cNvPicPr>
          <p:nvPr userDrawn="1"/>
        </p:nvPicPr>
        <p:blipFill>
          <a:blip r:embed="rId15" cstate="print"/>
          <a:stretch>
            <a:fillRect/>
          </a:stretch>
        </p:blipFill>
        <p:spPr>
          <a:xfrm>
            <a:off x="305679" y="4434172"/>
            <a:ext cx="1920240" cy="201012"/>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p:oleObj spid="_x0000_s18437" name="think-cell Slide" r:id="rId11" imgW="360" imgH="360" progId="">
              <p:embed/>
            </p:oleObj>
          </a:graphicData>
        </a:graphic>
      </p:graphicFrame>
      <p:sp>
        <p:nvSpPr>
          <p:cNvPr id="16" name="Title 1"/>
          <p:cNvSpPr>
            <a:spLocks noGrp="1"/>
          </p:cNvSpPr>
          <p:nvPr>
            <p:ph type="title" hasCustomPrompt="1"/>
            <p:custDataLst>
              <p:tags r:id="rId3"/>
            </p:custDataLst>
          </p:nvPr>
        </p:nvSpPr>
        <p:spPr>
          <a:xfrm>
            <a:off x="4145310" y="1968845"/>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4926421"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1884" y="29"/>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2"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3" cstate="email"/>
          <a:srcRect/>
          <a:stretch>
            <a:fillRect/>
          </a:stretch>
        </p:blipFill>
        <p:spPr bwMode="auto">
          <a:xfrm>
            <a:off x="6064419" y="6520723"/>
            <a:ext cx="2770546" cy="239021"/>
          </a:xfrm>
          <a:prstGeom prst="rect">
            <a:avLst/>
          </a:prstGeom>
          <a:noFill/>
        </p:spPr>
      </p:pic>
    </p:spTree>
    <p:extLst>
      <p:ext uri="{BB962C8B-B14F-4D97-AF65-F5344CB8AC3E}">
        <p14:creationId xmlns="" xmlns:p14="http://schemas.microsoft.com/office/powerpoint/2010/main" val="676220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A99CA5-0496-42A5-A0FB-C66DCEDDA810}"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A99CA5-0496-42A5-A0FB-C66DCEDDA810}" type="datetimeFigureOut">
              <a:rPr lang="en-US" smtClean="0"/>
              <a:pPr/>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A99CA5-0496-42A5-A0FB-C66DCEDDA810}" type="datetimeFigureOut">
              <a:rPr lang="en-US" smtClean="0"/>
              <a:pPr/>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A99CA5-0496-42A5-A0FB-C66DCEDDA810}" type="datetimeFigureOut">
              <a:rPr lang="en-US" smtClean="0"/>
              <a:pPr/>
              <a:t>3/5/2018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A99CA5-0496-42A5-A0FB-C66DCEDDA810}" type="datetimeFigureOut">
              <a:rPr lang="en-US" smtClean="0"/>
              <a:pPr/>
              <a:t>3/5/2018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99CA5-0496-42A5-A0FB-C66DCEDDA810}" type="datetimeFigureOut">
              <a:rPr lang="en-US" smtClean="0"/>
              <a:pPr/>
              <a:t>3/5/2018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A99CA5-0496-42A5-A0FB-C66DCEDDA810}" type="datetimeFigureOut">
              <a:rPr lang="en-US" smtClean="0"/>
              <a:pPr/>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A99CA5-0496-42A5-A0FB-C66DCEDDA810}" type="datetimeFigureOut">
              <a:rPr lang="en-US" smtClean="0"/>
              <a:pPr/>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DEB36-FE12-4936-A583-7FA3D252A8C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A99CA5-0496-42A5-A0FB-C66DCEDDA810}" type="datetimeFigureOut">
              <a:rPr lang="en-US" smtClean="0"/>
              <a:pPr/>
              <a:t>3/5/2018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DEB36-FE12-4936-A583-7FA3D252A8C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gif"/><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gif"/><Relationship Id="rId5" Type="http://schemas.openxmlformats.org/officeDocument/2006/relationships/image" Target="../media/image43.jpe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gi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diagramLayout" Target="../diagrams/layout2.xml"/><Relationship Id="rId7" Type="http://schemas.openxmlformats.org/officeDocument/2006/relationships/diagramLayout" Target="../diagrams/layout3.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openxmlformats.org/officeDocument/2006/relationships/diagramData" Target="../diagrams/data3.xml"/><Relationship Id="rId11" Type="http://schemas.microsoft.com/office/2007/relationships/diagramDrawing" Target="../diagrams/drawing3.xml"/><Relationship Id="rId5" Type="http://schemas.openxmlformats.org/officeDocument/2006/relationships/diagramColors" Target="../diagrams/colors2.xml"/><Relationship Id="rId10" Type="http://schemas.microsoft.com/office/2007/relationships/diagramDrawing" Target="../diagrams/drawing2.xml"/><Relationship Id="rId4" Type="http://schemas.openxmlformats.org/officeDocument/2006/relationships/diagramQuickStyle" Target="../diagrams/quickStyle2.xml"/><Relationship Id="rId9" Type="http://schemas.openxmlformats.org/officeDocument/2006/relationships/diagramColors" Target="../diagrams/colors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5310" y="3071485"/>
            <a:ext cx="4998690" cy="2414915"/>
          </a:xfrm>
        </p:spPr>
        <p:txBody>
          <a:bodyPr/>
          <a:lstStyle/>
          <a:p>
            <a:r>
              <a:rPr sz="4000" b="1" smtClean="0">
                <a:latin typeface="Times New Roman" pitchFamily="18" charset="0"/>
                <a:cs typeface="Times New Roman" pitchFamily="18" charset="0"/>
              </a:rPr>
              <a:t>Presentation on</a:t>
            </a:r>
            <a:br>
              <a:rPr sz="4000" b="1" smtClean="0">
                <a:latin typeface="Times New Roman" pitchFamily="18" charset="0"/>
                <a:cs typeface="Times New Roman" pitchFamily="18" charset="0"/>
              </a:rPr>
            </a:br>
            <a:r>
              <a:rPr sz="4000" b="1" smtClean="0">
                <a:latin typeface="Times New Roman" pitchFamily="18" charset="0"/>
                <a:cs typeface="Times New Roman" pitchFamily="18" charset="0"/>
              </a:rPr>
              <a:t>Fundamentals</a:t>
            </a:r>
            <a:br>
              <a:rPr sz="4000" b="1" smtClean="0">
                <a:latin typeface="Times New Roman" pitchFamily="18" charset="0"/>
                <a:cs typeface="Times New Roman" pitchFamily="18" charset="0"/>
              </a:rPr>
            </a:br>
            <a:r>
              <a:rPr sz="4000" b="1" smtClean="0">
                <a:latin typeface="Times New Roman" pitchFamily="18" charset="0"/>
                <a:cs typeface="Times New Roman" pitchFamily="18" charset="0"/>
              </a:rPr>
              <a:t>and</a:t>
            </a:r>
            <a:br>
              <a:rPr sz="4000" b="1" smtClean="0">
                <a:latin typeface="Times New Roman" pitchFamily="18" charset="0"/>
                <a:cs typeface="Times New Roman" pitchFamily="18" charset="0"/>
              </a:rPr>
            </a:br>
            <a:r>
              <a:rPr sz="4000" b="1" smtClean="0">
                <a:latin typeface="Times New Roman" pitchFamily="18" charset="0"/>
                <a:cs typeface="Times New Roman" pitchFamily="18" charset="0"/>
              </a:rPr>
              <a:t>Essentials</a:t>
            </a:r>
            <a:endParaRPr lang="en-US" sz="4000" b="1" dirty="0">
              <a:latin typeface="Times New Roman" pitchFamily="18" charset="0"/>
              <a:cs typeface="Times New Roman" pitchFamily="18" charset="0"/>
            </a:endParaRPr>
          </a:p>
        </p:txBody>
      </p:sp>
      <p:sp>
        <p:nvSpPr>
          <p:cNvPr id="3" name="Subtitle 2"/>
          <p:cNvSpPr>
            <a:spLocks noGrp="1"/>
          </p:cNvSpPr>
          <p:nvPr>
            <p:ph type="body" sz="quarter" idx="10"/>
          </p:nvPr>
        </p:nvSpPr>
        <p:spPr>
          <a:xfrm>
            <a:off x="304800" y="3124200"/>
            <a:ext cx="4495800" cy="3048000"/>
          </a:xfrm>
        </p:spPr>
        <p:txBody>
          <a:bodyPr>
            <a:noAutofit/>
          </a:bodyPr>
          <a:lstStyle/>
          <a:p>
            <a:pPr algn="l">
              <a:lnSpc>
                <a:spcPct val="120000"/>
              </a:lnSpc>
            </a:pPr>
            <a:r>
              <a:rPr lang="en-US" sz="2000" b="1" dirty="0" smtClean="0">
                <a:latin typeface="Verdana" pitchFamily="34" charset="0"/>
                <a:ea typeface="Verdana" pitchFamily="34" charset="0"/>
                <a:cs typeface="Verdana" pitchFamily="34" charset="0"/>
              </a:rPr>
              <a:t>TEAM 05</a:t>
            </a:r>
          </a:p>
          <a:p>
            <a:pPr algn="l">
              <a:lnSpc>
                <a:spcPct val="120000"/>
              </a:lnSpc>
            </a:pPr>
            <a:endParaRPr lang="en-US" sz="2000" b="1" dirty="0">
              <a:latin typeface="Verdana" pitchFamily="34" charset="0"/>
              <a:ea typeface="Verdana" pitchFamily="34" charset="0"/>
              <a:cs typeface="Verdana" pitchFamily="34" charset="0"/>
            </a:endParaRPr>
          </a:p>
          <a:p>
            <a:pPr algn="l">
              <a:lnSpc>
                <a:spcPct val="120000"/>
              </a:lnSpc>
            </a:pPr>
            <a:r>
              <a:rPr lang="en-US" sz="2000" b="1" dirty="0" err="1" smtClean="0">
                <a:latin typeface="Verdana" pitchFamily="34" charset="0"/>
                <a:ea typeface="Verdana" pitchFamily="34" charset="0"/>
                <a:cs typeface="Verdana" pitchFamily="34" charset="0"/>
              </a:rPr>
              <a:t>Arpan</a:t>
            </a:r>
            <a:r>
              <a:rPr lang="en-US" sz="2000" b="1" dirty="0" smtClean="0">
                <a:latin typeface="Verdana" pitchFamily="34" charset="0"/>
                <a:ea typeface="Verdana" pitchFamily="34" charset="0"/>
                <a:cs typeface="Verdana" pitchFamily="34" charset="0"/>
              </a:rPr>
              <a:t> </a:t>
            </a:r>
            <a:r>
              <a:rPr lang="en-US" sz="2000" b="1" dirty="0" err="1">
                <a:latin typeface="Verdana" pitchFamily="34" charset="0"/>
                <a:ea typeface="Verdana" pitchFamily="34" charset="0"/>
                <a:cs typeface="Verdana" pitchFamily="34" charset="0"/>
              </a:rPr>
              <a:t>C</a:t>
            </a:r>
            <a:r>
              <a:rPr lang="en-US" sz="2000" b="1" dirty="0" err="1" smtClean="0">
                <a:latin typeface="Verdana" pitchFamily="34" charset="0"/>
                <a:ea typeface="Verdana" pitchFamily="34" charset="0"/>
                <a:cs typeface="Verdana" pitchFamily="34" charset="0"/>
              </a:rPr>
              <a:t>hakrabarty</a:t>
            </a:r>
            <a:endParaRPr lang="en-US" sz="2000" b="1" dirty="0" smtClean="0">
              <a:latin typeface="Verdana" pitchFamily="34" charset="0"/>
              <a:ea typeface="Verdana" pitchFamily="34" charset="0"/>
              <a:cs typeface="Verdana" pitchFamily="34" charset="0"/>
            </a:endParaRPr>
          </a:p>
          <a:p>
            <a:pPr algn="l">
              <a:lnSpc>
                <a:spcPct val="120000"/>
              </a:lnSpc>
            </a:pPr>
            <a:r>
              <a:rPr lang="en-US" sz="2000" b="1" dirty="0" err="1" smtClean="0">
                <a:latin typeface="Verdana" pitchFamily="34" charset="0"/>
                <a:ea typeface="Verdana" pitchFamily="34" charset="0"/>
                <a:cs typeface="Verdana" pitchFamily="34" charset="0"/>
              </a:rPr>
              <a:t>Oindrila</a:t>
            </a:r>
            <a:r>
              <a:rPr lang="en-US" sz="2000" b="1" dirty="0" smtClean="0">
                <a:latin typeface="Verdana" pitchFamily="34" charset="0"/>
                <a:ea typeface="Verdana" pitchFamily="34" charset="0"/>
                <a:cs typeface="Verdana" pitchFamily="34" charset="0"/>
              </a:rPr>
              <a:t> </a:t>
            </a:r>
            <a:r>
              <a:rPr lang="en-US" sz="2000" b="1" dirty="0" err="1" smtClean="0">
                <a:latin typeface="Verdana" pitchFamily="34" charset="0"/>
                <a:ea typeface="Verdana" pitchFamily="34" charset="0"/>
                <a:cs typeface="Verdana" pitchFamily="34" charset="0"/>
              </a:rPr>
              <a:t>Dey</a:t>
            </a:r>
            <a:endParaRPr lang="en-US" sz="2000" b="1" dirty="0" smtClean="0">
              <a:latin typeface="Verdana" pitchFamily="34" charset="0"/>
              <a:ea typeface="Verdana" pitchFamily="34" charset="0"/>
              <a:cs typeface="Verdana" pitchFamily="34" charset="0"/>
            </a:endParaRPr>
          </a:p>
          <a:p>
            <a:pPr algn="l">
              <a:lnSpc>
                <a:spcPct val="120000"/>
              </a:lnSpc>
            </a:pPr>
            <a:r>
              <a:rPr lang="en-US" sz="2000" b="1" dirty="0" err="1" smtClean="0">
                <a:latin typeface="Verdana" pitchFamily="34" charset="0"/>
                <a:ea typeface="Verdana" pitchFamily="34" charset="0"/>
                <a:cs typeface="Verdana" pitchFamily="34" charset="0"/>
              </a:rPr>
              <a:t>Moh</a:t>
            </a:r>
            <a:r>
              <a:rPr lang="en-US" sz="2000" b="1" dirty="0" smtClean="0">
                <a:latin typeface="Verdana" pitchFamily="34" charset="0"/>
                <a:ea typeface="Verdana" pitchFamily="34" charset="0"/>
                <a:cs typeface="Verdana" pitchFamily="34" charset="0"/>
              </a:rPr>
              <a:t> </a:t>
            </a:r>
            <a:r>
              <a:rPr lang="en-US" sz="2000" b="1" dirty="0" err="1" smtClean="0">
                <a:latin typeface="Verdana" pitchFamily="34" charset="0"/>
                <a:ea typeface="Verdana" pitchFamily="34" charset="0"/>
                <a:cs typeface="Verdana" pitchFamily="34" charset="0"/>
              </a:rPr>
              <a:t>Suhail</a:t>
            </a:r>
            <a:endParaRPr lang="en-US" sz="2000" b="1" dirty="0" smtClean="0">
              <a:latin typeface="Verdana" pitchFamily="34" charset="0"/>
              <a:ea typeface="Verdana" pitchFamily="34" charset="0"/>
              <a:cs typeface="Verdana" pitchFamily="34" charset="0"/>
            </a:endParaRPr>
          </a:p>
          <a:p>
            <a:pPr algn="l">
              <a:lnSpc>
                <a:spcPct val="120000"/>
              </a:lnSpc>
            </a:pPr>
            <a:r>
              <a:rPr lang="en-US" sz="2000" b="1" dirty="0" err="1" smtClean="0">
                <a:latin typeface="Verdana" pitchFamily="34" charset="0"/>
                <a:ea typeface="Verdana" pitchFamily="34" charset="0"/>
                <a:cs typeface="Verdana" pitchFamily="34" charset="0"/>
              </a:rPr>
              <a:t>Nikitha</a:t>
            </a:r>
            <a:r>
              <a:rPr lang="en-US" sz="2000" b="1" dirty="0" smtClean="0">
                <a:latin typeface="Verdana" pitchFamily="34" charset="0"/>
                <a:ea typeface="Verdana" pitchFamily="34" charset="0"/>
                <a:cs typeface="Verdana" pitchFamily="34" charset="0"/>
              </a:rPr>
              <a:t> N</a:t>
            </a:r>
          </a:p>
          <a:p>
            <a:pPr algn="l">
              <a:lnSpc>
                <a:spcPct val="120000"/>
              </a:lnSpc>
            </a:pPr>
            <a:r>
              <a:rPr lang="en-US" sz="2000" b="1" dirty="0" err="1" smtClean="0">
                <a:latin typeface="Verdana" pitchFamily="34" charset="0"/>
                <a:ea typeface="Verdana" pitchFamily="34" charset="0"/>
                <a:cs typeface="Verdana" pitchFamily="34" charset="0"/>
              </a:rPr>
              <a:t>Bhavani</a:t>
            </a:r>
            <a:r>
              <a:rPr lang="en-US" sz="2000" b="1" dirty="0" smtClean="0">
                <a:latin typeface="Verdana" pitchFamily="34" charset="0"/>
                <a:ea typeface="Verdana" pitchFamily="34" charset="0"/>
                <a:cs typeface="Verdana" pitchFamily="34" charset="0"/>
              </a:rPr>
              <a:t> </a:t>
            </a:r>
            <a:r>
              <a:rPr lang="en-US" sz="2000" b="1" dirty="0" err="1" smtClean="0">
                <a:latin typeface="Verdana" pitchFamily="34" charset="0"/>
                <a:ea typeface="Verdana" pitchFamily="34" charset="0"/>
                <a:cs typeface="Verdana" pitchFamily="34" charset="0"/>
              </a:rPr>
              <a:t>Barnela</a:t>
            </a:r>
            <a:endParaRPr lang="en-US" sz="2000" b="1" dirty="0" smtClean="0">
              <a:latin typeface="Verdana" pitchFamily="34" charset="0"/>
              <a:ea typeface="Verdana" pitchFamily="34" charset="0"/>
              <a:cs typeface="Verdana" pitchFamily="34" charset="0"/>
            </a:endParaRPr>
          </a:p>
          <a:p>
            <a:pPr algn="l">
              <a:lnSpc>
                <a:spcPct val="120000"/>
              </a:lnSpc>
            </a:pPr>
            <a:r>
              <a:rPr lang="en-US" sz="2000" b="1" dirty="0" err="1" smtClean="0">
                <a:latin typeface="Verdana" pitchFamily="34" charset="0"/>
                <a:ea typeface="Verdana" pitchFamily="34" charset="0"/>
                <a:cs typeface="Verdana" pitchFamily="34" charset="0"/>
              </a:rPr>
              <a:t>Saurav</a:t>
            </a:r>
            <a:r>
              <a:rPr lang="en-US" sz="2000" b="1" dirty="0" smtClean="0">
                <a:latin typeface="Verdana" pitchFamily="34" charset="0"/>
                <a:ea typeface="Verdana" pitchFamily="34" charset="0"/>
                <a:cs typeface="Verdana" pitchFamily="34" charset="0"/>
              </a:rPr>
              <a:t> </a:t>
            </a:r>
            <a:r>
              <a:rPr lang="en-US" sz="2000" b="1" dirty="0" err="1" smtClean="0">
                <a:latin typeface="Verdana" pitchFamily="34" charset="0"/>
                <a:ea typeface="Verdana" pitchFamily="34" charset="0"/>
                <a:cs typeface="Verdana" pitchFamily="34" charset="0"/>
              </a:rPr>
              <a:t>Srivastava</a:t>
            </a:r>
            <a:r>
              <a:rPr lang="en-US" sz="2000" b="1" dirty="0" smtClean="0">
                <a:latin typeface="Verdana" pitchFamily="34" charset="0"/>
                <a:ea typeface="Verdana" pitchFamily="34" charset="0"/>
                <a:cs typeface="Verdana" pitchFamily="34" charset="0"/>
              </a:rPr>
              <a:t> </a:t>
            </a:r>
          </a:p>
          <a:p>
            <a:pPr algn="l">
              <a:lnSpc>
                <a:spcPct val="120000"/>
              </a:lnSpc>
            </a:pPr>
            <a:endParaRPr lang="en-US" sz="2000" dirty="0" smtClean="0"/>
          </a:p>
        </p:txBody>
      </p:sp>
    </p:spTree>
    <p:extLst>
      <p:ext uri="{BB962C8B-B14F-4D97-AF65-F5344CB8AC3E}">
        <p14:creationId xmlns="" xmlns:p14="http://schemas.microsoft.com/office/powerpoint/2010/main" val="2973160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61492" y="383456"/>
            <a:ext cx="6018820" cy="561256"/>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chemeClr val="accent1"/>
                </a:solidFill>
              </a:rPr>
              <a:t>KERNEL  ARCHITECTURE</a:t>
            </a:r>
            <a:endParaRPr lang="en-US" sz="3200" b="1" dirty="0">
              <a:solidFill>
                <a:schemeClr val="accent1"/>
              </a:solidFill>
            </a:endParaRPr>
          </a:p>
        </p:txBody>
      </p:sp>
      <p:sp>
        <p:nvSpPr>
          <p:cNvPr id="3" name="Rectangle 2"/>
          <p:cNvSpPr/>
          <p:nvPr/>
        </p:nvSpPr>
        <p:spPr>
          <a:xfrm>
            <a:off x="265110" y="5949280"/>
            <a:ext cx="8267330" cy="360040"/>
          </a:xfrm>
          <a:prstGeom prst="rect">
            <a:avLst/>
          </a:prstGeom>
          <a:blipFill>
            <a:blip r:embed="rId2" cstate="print"/>
            <a:tile tx="0" ty="0" sx="100000" sy="100000" flip="none" algn="tl"/>
          </a:blip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4" name="Rectangle 3"/>
          <p:cNvSpPr/>
          <p:nvPr/>
        </p:nvSpPr>
        <p:spPr>
          <a:xfrm>
            <a:off x="247270" y="2924944"/>
            <a:ext cx="8303009" cy="1306139"/>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5" name="Rectangle 4"/>
          <p:cNvSpPr/>
          <p:nvPr/>
        </p:nvSpPr>
        <p:spPr>
          <a:xfrm>
            <a:off x="265110" y="4365104"/>
            <a:ext cx="1570586" cy="1368152"/>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6" name="Rectangle 5"/>
          <p:cNvSpPr/>
          <p:nvPr/>
        </p:nvSpPr>
        <p:spPr>
          <a:xfrm>
            <a:off x="7092281" y="4365104"/>
            <a:ext cx="1440160" cy="1360512"/>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7" name="Rectangle 6"/>
          <p:cNvSpPr/>
          <p:nvPr/>
        </p:nvSpPr>
        <p:spPr>
          <a:xfrm>
            <a:off x="2123728" y="4365104"/>
            <a:ext cx="4824536" cy="1356558"/>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8" name="Rectangle 7"/>
          <p:cNvSpPr/>
          <p:nvPr/>
        </p:nvSpPr>
        <p:spPr>
          <a:xfrm>
            <a:off x="8663632" y="3006948"/>
            <a:ext cx="432048" cy="3278100"/>
          </a:xfrm>
          <a:prstGeom prst="rect">
            <a:avLst/>
          </a:prstGeom>
          <a:blipFill>
            <a:blip r:embed="rId3" cstate="print"/>
            <a:tile tx="0" ty="0" sx="100000" sy="100000" flip="none" algn="tl"/>
          </a:blipFill>
          <a:ln>
            <a:solidFill>
              <a:schemeClr val="accent4">
                <a:lumMod val="7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9" name="Rectangle 8"/>
          <p:cNvSpPr/>
          <p:nvPr/>
        </p:nvSpPr>
        <p:spPr>
          <a:xfrm>
            <a:off x="8663632" y="1143585"/>
            <a:ext cx="432048" cy="1565335"/>
          </a:xfrm>
          <a:prstGeom prst="rect">
            <a:avLst/>
          </a:prstGeom>
          <a:blipFill>
            <a:blip r:embed="rId3" cstate="print"/>
            <a:tile tx="0" ty="0" sx="100000" sy="100000" flip="none" algn="tl"/>
          </a:blipFill>
          <a:ln>
            <a:solidFill>
              <a:schemeClr val="accent4">
                <a:lumMod val="7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10" name="Rectangle 9"/>
          <p:cNvSpPr/>
          <p:nvPr/>
        </p:nvSpPr>
        <p:spPr>
          <a:xfrm>
            <a:off x="386204" y="5366377"/>
            <a:ext cx="1296144" cy="22893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11" name="TextBox 10"/>
          <p:cNvSpPr txBox="1"/>
          <p:nvPr/>
        </p:nvSpPr>
        <p:spPr>
          <a:xfrm>
            <a:off x="466834" y="5366377"/>
            <a:ext cx="1296854"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Device Drivers</a:t>
            </a:r>
          </a:p>
        </p:txBody>
      </p:sp>
      <p:sp>
        <p:nvSpPr>
          <p:cNvPr id="12" name="Rectangle 11"/>
          <p:cNvSpPr/>
          <p:nvPr/>
        </p:nvSpPr>
        <p:spPr>
          <a:xfrm>
            <a:off x="395917" y="5030981"/>
            <a:ext cx="1286431" cy="25527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13" name="TextBox 12"/>
          <p:cNvSpPr txBox="1"/>
          <p:nvPr/>
        </p:nvSpPr>
        <p:spPr>
          <a:xfrm>
            <a:off x="395917" y="5009260"/>
            <a:ext cx="1358586"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Network Drivers</a:t>
            </a:r>
          </a:p>
        </p:txBody>
      </p:sp>
      <p:sp>
        <p:nvSpPr>
          <p:cNvPr id="14" name="TextBox 13"/>
          <p:cNvSpPr txBox="1"/>
          <p:nvPr/>
        </p:nvSpPr>
        <p:spPr>
          <a:xfrm>
            <a:off x="609549" y="4664939"/>
            <a:ext cx="1082131"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File System</a:t>
            </a:r>
          </a:p>
        </p:txBody>
      </p:sp>
      <p:sp>
        <p:nvSpPr>
          <p:cNvPr id="15" name="Rectangle 14"/>
          <p:cNvSpPr/>
          <p:nvPr/>
        </p:nvSpPr>
        <p:spPr>
          <a:xfrm>
            <a:off x="395917" y="4713007"/>
            <a:ext cx="1285661"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16" name="Rectangle 15"/>
          <p:cNvSpPr/>
          <p:nvPr/>
        </p:nvSpPr>
        <p:spPr>
          <a:xfrm>
            <a:off x="385434" y="4428995"/>
            <a:ext cx="1296144"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17" name="TextBox 16"/>
          <p:cNvSpPr txBox="1"/>
          <p:nvPr/>
        </p:nvSpPr>
        <p:spPr>
          <a:xfrm>
            <a:off x="458212" y="4411973"/>
            <a:ext cx="1233468"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Cache Manager</a:t>
            </a:r>
          </a:p>
        </p:txBody>
      </p:sp>
      <p:sp>
        <p:nvSpPr>
          <p:cNvPr id="18" name="TextBox 17"/>
          <p:cNvSpPr txBox="1"/>
          <p:nvPr/>
        </p:nvSpPr>
        <p:spPr>
          <a:xfrm>
            <a:off x="3513278" y="5909210"/>
            <a:ext cx="1770991" cy="400110"/>
          </a:xfrm>
          <a:prstGeom prst="rect">
            <a:avLst/>
          </a:prstGeom>
          <a:noFill/>
        </p:spPr>
        <p:txBody>
          <a:bodyPr wrap="square" rtlCol="0">
            <a:spAutoFit/>
          </a:bodyPr>
          <a:lstStyle/>
          <a:p>
            <a:r>
              <a:rPr lang="en-US" sz="2000" b="1" dirty="0">
                <a:solidFill>
                  <a:srgbClr val="000000"/>
                </a:solidFill>
                <a:latin typeface="Times New Roman" pitchFamily="18" charset="0"/>
                <a:cs typeface="Times New Roman" pitchFamily="18" charset="0"/>
              </a:rPr>
              <a:t>HARDWARE</a:t>
            </a:r>
          </a:p>
        </p:txBody>
      </p:sp>
      <p:sp>
        <p:nvSpPr>
          <p:cNvPr id="19" name="Rectangle 18"/>
          <p:cNvSpPr/>
          <p:nvPr/>
        </p:nvSpPr>
        <p:spPr>
          <a:xfrm>
            <a:off x="2339752" y="4543461"/>
            <a:ext cx="4248472" cy="398477"/>
          </a:xfrm>
          <a:prstGeom prst="rect">
            <a:avLst/>
          </a:prstGeom>
          <a:blipFill>
            <a:blip r:embed="rId4" cstate="print"/>
            <a:tile tx="0" ty="0" sx="100000" sy="100000" flip="none" algn="tl"/>
          </a:blip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0" name="Rectangle 19"/>
          <p:cNvSpPr/>
          <p:nvPr/>
        </p:nvSpPr>
        <p:spPr>
          <a:xfrm>
            <a:off x="2339752" y="5140368"/>
            <a:ext cx="4248472" cy="398477"/>
          </a:xfrm>
          <a:prstGeom prst="rect">
            <a:avLst/>
          </a:prstGeom>
          <a:blipFill>
            <a:blip r:embed="rId4" cstate="print"/>
            <a:tile tx="0" ty="0" sx="100000" sy="100000" flip="none" algn="tl"/>
          </a:blip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1" name="TextBox 20"/>
          <p:cNvSpPr txBox="1"/>
          <p:nvPr/>
        </p:nvSpPr>
        <p:spPr>
          <a:xfrm>
            <a:off x="3923928" y="4581128"/>
            <a:ext cx="849076" cy="338554"/>
          </a:xfrm>
          <a:prstGeom prst="rect">
            <a:avLst/>
          </a:prstGeom>
          <a:noFill/>
        </p:spPr>
        <p:txBody>
          <a:bodyPr wrap="square" rtlCol="0">
            <a:spAutoFit/>
          </a:bodyPr>
          <a:lstStyle/>
          <a:p>
            <a:r>
              <a:rPr lang="en-US" sz="1600" b="1" dirty="0">
                <a:solidFill>
                  <a:srgbClr val="000000"/>
                </a:solidFill>
                <a:latin typeface="Times New Roman" pitchFamily="18" charset="0"/>
                <a:cs typeface="Times New Roman" pitchFamily="18" charset="0"/>
              </a:rPr>
              <a:t>Kernel</a:t>
            </a:r>
          </a:p>
        </p:txBody>
      </p:sp>
      <p:sp>
        <p:nvSpPr>
          <p:cNvPr id="22" name="TextBox 21"/>
          <p:cNvSpPr txBox="1"/>
          <p:nvPr/>
        </p:nvSpPr>
        <p:spPr>
          <a:xfrm>
            <a:off x="2987824" y="5158620"/>
            <a:ext cx="3168352" cy="338554"/>
          </a:xfrm>
          <a:prstGeom prst="rect">
            <a:avLst/>
          </a:prstGeom>
          <a:noFill/>
        </p:spPr>
        <p:txBody>
          <a:bodyPr wrap="square" rtlCol="0">
            <a:spAutoFit/>
          </a:bodyPr>
          <a:lstStyle/>
          <a:p>
            <a:r>
              <a:rPr lang="en-US" sz="1600" b="1" dirty="0">
                <a:solidFill>
                  <a:srgbClr val="000000"/>
                </a:solidFill>
                <a:latin typeface="Times New Roman" pitchFamily="18" charset="0"/>
                <a:cs typeface="Times New Roman" pitchFamily="18" charset="0"/>
              </a:rPr>
              <a:t>Hardware Abstraction Layer</a:t>
            </a:r>
          </a:p>
        </p:txBody>
      </p:sp>
      <p:sp>
        <p:nvSpPr>
          <p:cNvPr id="23" name="Rectangle 22"/>
          <p:cNvSpPr/>
          <p:nvPr/>
        </p:nvSpPr>
        <p:spPr>
          <a:xfrm>
            <a:off x="395536" y="3068960"/>
            <a:ext cx="1369069" cy="104911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4" name="Rectangle 23"/>
          <p:cNvSpPr/>
          <p:nvPr/>
        </p:nvSpPr>
        <p:spPr>
          <a:xfrm>
            <a:off x="7164288" y="4509120"/>
            <a:ext cx="1296144"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5" name="Rectangle 24"/>
          <p:cNvSpPr/>
          <p:nvPr/>
        </p:nvSpPr>
        <p:spPr>
          <a:xfrm>
            <a:off x="7164288" y="4941168"/>
            <a:ext cx="1296144"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6" name="Rectangle 25"/>
          <p:cNvSpPr/>
          <p:nvPr/>
        </p:nvSpPr>
        <p:spPr>
          <a:xfrm>
            <a:off x="7164288" y="5373216"/>
            <a:ext cx="1296144"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7" name="TextBox 26"/>
          <p:cNvSpPr txBox="1"/>
          <p:nvPr/>
        </p:nvSpPr>
        <p:spPr>
          <a:xfrm>
            <a:off x="7092280" y="4509120"/>
            <a:ext cx="1440160"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Windows Manager</a:t>
            </a:r>
          </a:p>
        </p:txBody>
      </p:sp>
      <p:sp>
        <p:nvSpPr>
          <p:cNvPr id="28" name="TextBox 27"/>
          <p:cNvSpPr txBox="1"/>
          <p:nvPr/>
        </p:nvSpPr>
        <p:spPr>
          <a:xfrm>
            <a:off x="7596336" y="4941168"/>
            <a:ext cx="931321"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GDI</a:t>
            </a:r>
          </a:p>
        </p:txBody>
      </p:sp>
      <p:sp>
        <p:nvSpPr>
          <p:cNvPr id="29" name="TextBox 28"/>
          <p:cNvSpPr txBox="1"/>
          <p:nvPr/>
        </p:nvSpPr>
        <p:spPr>
          <a:xfrm>
            <a:off x="7164288" y="5373216"/>
            <a:ext cx="1440160"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Graphics Drivers</a:t>
            </a:r>
          </a:p>
        </p:txBody>
      </p:sp>
      <p:sp>
        <p:nvSpPr>
          <p:cNvPr id="30" name="Rectangle 29"/>
          <p:cNvSpPr/>
          <p:nvPr/>
        </p:nvSpPr>
        <p:spPr>
          <a:xfrm>
            <a:off x="467544" y="3356992"/>
            <a:ext cx="1224136" cy="2880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31" name="Rectangle 30"/>
          <p:cNvSpPr/>
          <p:nvPr/>
        </p:nvSpPr>
        <p:spPr>
          <a:xfrm>
            <a:off x="467544" y="3717032"/>
            <a:ext cx="1224136" cy="360039"/>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32" name="TextBox 31"/>
          <p:cNvSpPr txBox="1"/>
          <p:nvPr/>
        </p:nvSpPr>
        <p:spPr>
          <a:xfrm>
            <a:off x="395536" y="3356992"/>
            <a:ext cx="1368152" cy="261610"/>
          </a:xfrm>
          <a:prstGeom prst="rect">
            <a:avLst/>
          </a:prstGeom>
          <a:noFill/>
        </p:spPr>
        <p:txBody>
          <a:bodyPr wrap="square" rtlCol="0">
            <a:spAutoFit/>
          </a:bodyPr>
          <a:lstStyle/>
          <a:p>
            <a:pPr algn="ctr"/>
            <a:r>
              <a:rPr lang="en-IN" sz="1100" b="1" dirty="0">
                <a:solidFill>
                  <a:srgbClr val="000000"/>
                </a:solidFill>
                <a:latin typeface="Times New Roman" pitchFamily="18" charset="0"/>
                <a:cs typeface="Times New Roman" pitchFamily="18" charset="0"/>
              </a:rPr>
              <a:t>Power Manager</a:t>
            </a:r>
          </a:p>
        </p:txBody>
      </p:sp>
      <p:sp>
        <p:nvSpPr>
          <p:cNvPr id="33" name="TextBox 32"/>
          <p:cNvSpPr txBox="1"/>
          <p:nvPr/>
        </p:nvSpPr>
        <p:spPr>
          <a:xfrm>
            <a:off x="467544" y="3717032"/>
            <a:ext cx="1080120" cy="430887"/>
          </a:xfrm>
          <a:prstGeom prst="rect">
            <a:avLst/>
          </a:prstGeom>
          <a:noFill/>
        </p:spPr>
        <p:txBody>
          <a:bodyPr wrap="square" rtlCol="0">
            <a:spAutoFit/>
          </a:bodyPr>
          <a:lstStyle/>
          <a:p>
            <a:pPr algn="ctr"/>
            <a:r>
              <a:rPr lang="en-IN" sz="1050" b="1" dirty="0">
                <a:solidFill>
                  <a:srgbClr val="000000"/>
                </a:solidFill>
                <a:latin typeface="Times New Roman" pitchFamily="18" charset="0"/>
                <a:cs typeface="Times New Roman" pitchFamily="18" charset="0"/>
              </a:rPr>
              <a:t>Plug and Play Manager</a:t>
            </a:r>
          </a:p>
        </p:txBody>
      </p:sp>
      <p:sp>
        <p:nvSpPr>
          <p:cNvPr id="34" name="TextBox 33"/>
          <p:cNvSpPr txBox="1"/>
          <p:nvPr/>
        </p:nvSpPr>
        <p:spPr>
          <a:xfrm>
            <a:off x="467544" y="3068960"/>
            <a:ext cx="1224136" cy="276999"/>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I/O Manager</a:t>
            </a:r>
          </a:p>
        </p:txBody>
      </p:sp>
      <p:sp>
        <p:nvSpPr>
          <p:cNvPr id="35" name="Rectangle 34"/>
          <p:cNvSpPr/>
          <p:nvPr/>
        </p:nvSpPr>
        <p:spPr>
          <a:xfrm>
            <a:off x="7020272" y="3140968"/>
            <a:ext cx="1440160"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36" name="Rectangle 35"/>
          <p:cNvSpPr/>
          <p:nvPr/>
        </p:nvSpPr>
        <p:spPr>
          <a:xfrm>
            <a:off x="7020272" y="3645024"/>
            <a:ext cx="1440160"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37" name="TextBox 36"/>
          <p:cNvSpPr txBox="1"/>
          <p:nvPr/>
        </p:nvSpPr>
        <p:spPr>
          <a:xfrm>
            <a:off x="7164288" y="3140968"/>
            <a:ext cx="1296144" cy="461665"/>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Local Procedure Call</a:t>
            </a:r>
          </a:p>
        </p:txBody>
      </p:sp>
      <p:sp>
        <p:nvSpPr>
          <p:cNvPr id="38" name="TextBox 37"/>
          <p:cNvSpPr txBox="1"/>
          <p:nvPr/>
        </p:nvSpPr>
        <p:spPr>
          <a:xfrm>
            <a:off x="7020272" y="3645024"/>
            <a:ext cx="1512168" cy="461665"/>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Kernel Transaction Manager</a:t>
            </a:r>
          </a:p>
        </p:txBody>
      </p:sp>
      <p:sp>
        <p:nvSpPr>
          <p:cNvPr id="39" name="Rectangle 38"/>
          <p:cNvSpPr/>
          <p:nvPr/>
        </p:nvSpPr>
        <p:spPr>
          <a:xfrm>
            <a:off x="1979712" y="3356992"/>
            <a:ext cx="783704"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chemeClr val="tx1"/>
                </a:solidFill>
                <a:prstDash val="sysDash"/>
              </a:ln>
              <a:solidFill>
                <a:schemeClr val="tx2">
                  <a:lumMod val="50000"/>
                </a:schemeClr>
              </a:solidFill>
            </a:endParaRPr>
          </a:p>
        </p:txBody>
      </p:sp>
      <p:sp>
        <p:nvSpPr>
          <p:cNvPr id="40" name="Rectangle 39"/>
          <p:cNvSpPr/>
          <p:nvPr/>
        </p:nvSpPr>
        <p:spPr>
          <a:xfrm>
            <a:off x="2915816" y="3356992"/>
            <a:ext cx="783704"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chemeClr val="tx1"/>
                </a:solidFill>
                <a:prstDash val="sysDash"/>
              </a:ln>
              <a:solidFill>
                <a:schemeClr val="tx2">
                  <a:lumMod val="50000"/>
                </a:schemeClr>
              </a:solidFill>
            </a:endParaRPr>
          </a:p>
        </p:txBody>
      </p:sp>
      <p:sp>
        <p:nvSpPr>
          <p:cNvPr id="41" name="Rectangle 40"/>
          <p:cNvSpPr/>
          <p:nvPr/>
        </p:nvSpPr>
        <p:spPr>
          <a:xfrm>
            <a:off x="3851920" y="3356992"/>
            <a:ext cx="783704"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chemeClr val="tx1"/>
                </a:solidFill>
                <a:prstDash val="sysDash"/>
              </a:ln>
              <a:solidFill>
                <a:schemeClr val="tx2">
                  <a:lumMod val="50000"/>
                </a:schemeClr>
              </a:solidFill>
            </a:endParaRPr>
          </a:p>
        </p:txBody>
      </p:sp>
      <p:sp>
        <p:nvSpPr>
          <p:cNvPr id="42" name="Rectangle 41"/>
          <p:cNvSpPr/>
          <p:nvPr/>
        </p:nvSpPr>
        <p:spPr>
          <a:xfrm>
            <a:off x="4788024" y="3356992"/>
            <a:ext cx="936104"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chemeClr val="tx1"/>
                </a:solidFill>
                <a:prstDash val="sysDash"/>
              </a:ln>
              <a:solidFill>
                <a:schemeClr val="tx2">
                  <a:lumMod val="50000"/>
                </a:schemeClr>
              </a:solidFill>
            </a:endParaRPr>
          </a:p>
        </p:txBody>
      </p:sp>
      <p:sp>
        <p:nvSpPr>
          <p:cNvPr id="43" name="Rectangle 42"/>
          <p:cNvSpPr/>
          <p:nvPr/>
        </p:nvSpPr>
        <p:spPr>
          <a:xfrm>
            <a:off x="5868144" y="3356992"/>
            <a:ext cx="1008112"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chemeClr val="tx1"/>
                </a:solidFill>
                <a:prstDash val="sysDash"/>
              </a:ln>
              <a:solidFill>
                <a:schemeClr val="tx2">
                  <a:lumMod val="50000"/>
                </a:schemeClr>
              </a:solidFill>
            </a:endParaRPr>
          </a:p>
        </p:txBody>
      </p:sp>
      <p:sp>
        <p:nvSpPr>
          <p:cNvPr id="44" name="Rectangle 43"/>
          <p:cNvSpPr/>
          <p:nvPr/>
        </p:nvSpPr>
        <p:spPr>
          <a:xfrm>
            <a:off x="2699792" y="2924944"/>
            <a:ext cx="3168352" cy="288032"/>
          </a:xfrm>
          <a:prstGeom prst="rect">
            <a:avLst/>
          </a:prstGeom>
          <a:blipFill>
            <a:blip r:embed="rId5" cstate="print"/>
            <a:tile tx="0" ty="0" sx="100000" sy="100000" flip="none" algn="tl"/>
          </a:blipFill>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45" name="TextBox 44"/>
          <p:cNvSpPr txBox="1"/>
          <p:nvPr/>
        </p:nvSpPr>
        <p:spPr>
          <a:xfrm>
            <a:off x="1979712" y="3501008"/>
            <a:ext cx="792088"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Object Manager</a:t>
            </a:r>
          </a:p>
        </p:txBody>
      </p:sp>
      <p:sp>
        <p:nvSpPr>
          <p:cNvPr id="46" name="TextBox 45"/>
          <p:cNvSpPr txBox="1"/>
          <p:nvPr/>
        </p:nvSpPr>
        <p:spPr>
          <a:xfrm>
            <a:off x="2915816" y="3356992"/>
            <a:ext cx="792088" cy="830997"/>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Process and Thread Manager</a:t>
            </a:r>
          </a:p>
        </p:txBody>
      </p:sp>
      <p:sp>
        <p:nvSpPr>
          <p:cNvPr id="47" name="TextBox 46"/>
          <p:cNvSpPr txBox="1"/>
          <p:nvPr/>
        </p:nvSpPr>
        <p:spPr>
          <a:xfrm>
            <a:off x="3851920" y="3501008"/>
            <a:ext cx="792088"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Memory Manager</a:t>
            </a:r>
          </a:p>
        </p:txBody>
      </p:sp>
      <p:sp>
        <p:nvSpPr>
          <p:cNvPr id="48" name="TextBox 47"/>
          <p:cNvSpPr txBox="1"/>
          <p:nvPr/>
        </p:nvSpPr>
        <p:spPr>
          <a:xfrm>
            <a:off x="5796136" y="3429000"/>
            <a:ext cx="1080120" cy="600164"/>
          </a:xfrm>
          <a:prstGeom prst="rect">
            <a:avLst/>
          </a:prstGeom>
          <a:noFill/>
        </p:spPr>
        <p:txBody>
          <a:bodyPr wrap="square" rtlCol="0">
            <a:spAutoFit/>
          </a:bodyPr>
          <a:lstStyle/>
          <a:p>
            <a:pPr algn="ctr"/>
            <a:r>
              <a:rPr lang="en-IN" sz="1100" b="1" dirty="0">
                <a:solidFill>
                  <a:srgbClr val="000000"/>
                </a:solidFill>
                <a:latin typeface="Times New Roman" pitchFamily="18" charset="0"/>
                <a:cs typeface="Times New Roman" pitchFamily="18" charset="0"/>
              </a:rPr>
              <a:t>Configuration Manager (Registry)</a:t>
            </a:r>
          </a:p>
        </p:txBody>
      </p:sp>
      <p:sp>
        <p:nvSpPr>
          <p:cNvPr id="49" name="TextBox 48"/>
          <p:cNvSpPr txBox="1"/>
          <p:nvPr/>
        </p:nvSpPr>
        <p:spPr>
          <a:xfrm>
            <a:off x="4860032" y="3429000"/>
            <a:ext cx="864096" cy="646331"/>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Security Reference Manager</a:t>
            </a:r>
          </a:p>
        </p:txBody>
      </p:sp>
      <p:sp>
        <p:nvSpPr>
          <p:cNvPr id="50" name="TextBox 49"/>
          <p:cNvSpPr txBox="1"/>
          <p:nvPr/>
        </p:nvSpPr>
        <p:spPr>
          <a:xfrm>
            <a:off x="3059832" y="3068960"/>
            <a:ext cx="2304256" cy="307777"/>
          </a:xfrm>
          <a:prstGeom prst="rect">
            <a:avLst/>
          </a:prstGeom>
          <a:noFill/>
        </p:spPr>
        <p:txBody>
          <a:bodyPr wrap="square" rtlCol="0">
            <a:spAutoFit/>
          </a:bodyPr>
          <a:lstStyle/>
          <a:p>
            <a:endParaRPr lang="en-IN" sz="1400" dirty="0" err="1">
              <a:solidFill>
                <a:schemeClr val="tx2">
                  <a:lumMod val="50000"/>
                </a:schemeClr>
              </a:solidFill>
            </a:endParaRPr>
          </a:p>
        </p:txBody>
      </p:sp>
      <p:sp>
        <p:nvSpPr>
          <p:cNvPr id="51" name="TextBox 50"/>
          <p:cNvSpPr txBox="1"/>
          <p:nvPr/>
        </p:nvSpPr>
        <p:spPr>
          <a:xfrm>
            <a:off x="2987824" y="2924944"/>
            <a:ext cx="2520280" cy="307777"/>
          </a:xfrm>
          <a:prstGeom prst="rect">
            <a:avLst/>
          </a:prstGeom>
          <a:noFill/>
        </p:spPr>
        <p:txBody>
          <a:bodyPr wrap="square" rtlCol="0">
            <a:spAutoFit/>
          </a:bodyPr>
          <a:lstStyle/>
          <a:p>
            <a:pPr algn="ctr"/>
            <a:r>
              <a:rPr lang="en-IN" sz="1400" b="1" dirty="0">
                <a:solidFill>
                  <a:srgbClr val="000000"/>
                </a:solidFill>
                <a:latin typeface="Times New Roman" pitchFamily="18" charset="0"/>
                <a:cs typeface="Times New Roman" pitchFamily="18" charset="0"/>
              </a:rPr>
              <a:t>EXECUTIVE SERVICES</a:t>
            </a:r>
          </a:p>
        </p:txBody>
      </p:sp>
      <p:sp>
        <p:nvSpPr>
          <p:cNvPr id="52" name="TextBox 51"/>
          <p:cNvSpPr txBox="1"/>
          <p:nvPr/>
        </p:nvSpPr>
        <p:spPr>
          <a:xfrm rot="5400000">
            <a:off x="8033029" y="1768171"/>
            <a:ext cx="1656185" cy="369332"/>
          </a:xfrm>
          <a:prstGeom prst="rect">
            <a:avLst/>
          </a:prstGeom>
          <a:noFill/>
        </p:spPr>
        <p:txBody>
          <a:bodyPr wrap="square" rtlCol="0">
            <a:spAutoFit/>
          </a:bodyPr>
          <a:lstStyle/>
          <a:p>
            <a:r>
              <a:rPr lang="en-IN" b="1" dirty="0">
                <a:solidFill>
                  <a:srgbClr val="000000"/>
                </a:solidFill>
                <a:latin typeface="Times New Roman" pitchFamily="18" charset="0"/>
                <a:cs typeface="Times New Roman" pitchFamily="18" charset="0"/>
              </a:rPr>
              <a:t>USER MODE</a:t>
            </a:r>
          </a:p>
        </p:txBody>
      </p:sp>
      <p:sp>
        <p:nvSpPr>
          <p:cNvPr id="53" name="TextBox 52"/>
          <p:cNvSpPr txBox="1"/>
          <p:nvPr/>
        </p:nvSpPr>
        <p:spPr>
          <a:xfrm rot="5400000">
            <a:off x="7708993" y="4540479"/>
            <a:ext cx="2304257" cy="369332"/>
          </a:xfrm>
          <a:prstGeom prst="rect">
            <a:avLst/>
          </a:prstGeom>
          <a:noFill/>
        </p:spPr>
        <p:txBody>
          <a:bodyPr wrap="square" rtlCol="0">
            <a:spAutoFit/>
          </a:bodyPr>
          <a:lstStyle/>
          <a:p>
            <a:r>
              <a:rPr lang="en-IN" b="1" dirty="0">
                <a:solidFill>
                  <a:srgbClr val="000000"/>
                </a:solidFill>
                <a:latin typeface="Times New Roman" pitchFamily="18" charset="0"/>
                <a:cs typeface="Times New Roman" pitchFamily="18" charset="0"/>
              </a:rPr>
              <a:t>KERNEL MODE</a:t>
            </a:r>
          </a:p>
        </p:txBody>
      </p:sp>
      <p:sp>
        <p:nvSpPr>
          <p:cNvPr id="54" name="Rectangle 53"/>
          <p:cNvSpPr/>
          <p:nvPr/>
        </p:nvSpPr>
        <p:spPr>
          <a:xfrm>
            <a:off x="5652120" y="1124744"/>
            <a:ext cx="165618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55" name="Rectangle 54"/>
          <p:cNvSpPr/>
          <p:nvPr/>
        </p:nvSpPr>
        <p:spPr>
          <a:xfrm>
            <a:off x="5796136" y="1700808"/>
            <a:ext cx="1296144"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56" name="Rectangle 55"/>
          <p:cNvSpPr/>
          <p:nvPr/>
        </p:nvSpPr>
        <p:spPr>
          <a:xfrm>
            <a:off x="5796136" y="2204864"/>
            <a:ext cx="1296144"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57" name="Rectangle 56"/>
          <p:cNvSpPr/>
          <p:nvPr/>
        </p:nvSpPr>
        <p:spPr>
          <a:xfrm>
            <a:off x="5652120" y="1628800"/>
            <a:ext cx="1656184" cy="1080120"/>
          </a:xfrm>
          <a:prstGeom prst="rect">
            <a:avLst/>
          </a:prstGeom>
          <a:noFill/>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58" name="TextBox 57"/>
          <p:cNvSpPr txBox="1"/>
          <p:nvPr/>
        </p:nvSpPr>
        <p:spPr>
          <a:xfrm>
            <a:off x="5652120" y="1124744"/>
            <a:ext cx="1368152" cy="369332"/>
          </a:xfrm>
          <a:prstGeom prst="rect">
            <a:avLst/>
          </a:prstGeom>
          <a:noFill/>
        </p:spPr>
        <p:txBody>
          <a:bodyPr wrap="square" rtlCol="0">
            <a:spAutoFit/>
          </a:bodyPr>
          <a:lstStyle/>
          <a:p>
            <a:pPr algn="ctr"/>
            <a:r>
              <a:rPr lang="en-IN" sz="1000" b="1" dirty="0">
                <a:solidFill>
                  <a:srgbClr val="000000"/>
                </a:solidFill>
                <a:latin typeface="Times New Roman" pitchFamily="18" charset="0"/>
                <a:cs typeface="Times New Roman" pitchFamily="18" charset="0"/>
              </a:rPr>
              <a:t>Logon Process </a:t>
            </a:r>
            <a:r>
              <a:rPr lang="en-IN" sz="800" b="1" dirty="0">
                <a:solidFill>
                  <a:srgbClr val="000000"/>
                </a:solidFill>
                <a:latin typeface="Times New Roman" pitchFamily="18" charset="0"/>
                <a:cs typeface="Times New Roman" pitchFamily="18" charset="0"/>
              </a:rPr>
              <a:t>Winlogon.exe </a:t>
            </a:r>
          </a:p>
        </p:txBody>
      </p:sp>
      <p:sp>
        <p:nvSpPr>
          <p:cNvPr id="59" name="TextBox 58"/>
          <p:cNvSpPr txBox="1"/>
          <p:nvPr/>
        </p:nvSpPr>
        <p:spPr>
          <a:xfrm>
            <a:off x="5796136" y="1628800"/>
            <a:ext cx="1512168"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Local Security Authority (LSA)</a:t>
            </a:r>
          </a:p>
        </p:txBody>
      </p:sp>
      <p:sp>
        <p:nvSpPr>
          <p:cNvPr id="60" name="TextBox 59"/>
          <p:cNvSpPr txBox="1"/>
          <p:nvPr/>
        </p:nvSpPr>
        <p:spPr>
          <a:xfrm>
            <a:off x="5868144" y="2204864"/>
            <a:ext cx="1512168" cy="430887"/>
          </a:xfrm>
          <a:prstGeom prst="rect">
            <a:avLst/>
          </a:prstGeom>
          <a:noFill/>
        </p:spPr>
        <p:txBody>
          <a:bodyPr wrap="square" rtlCol="0">
            <a:spAutoFit/>
          </a:bodyPr>
          <a:lstStyle/>
          <a:p>
            <a:r>
              <a:rPr lang="en-IN" sz="1100" b="1" dirty="0">
                <a:solidFill>
                  <a:srgbClr val="000000"/>
                </a:solidFill>
                <a:latin typeface="Times New Roman" pitchFamily="18" charset="0"/>
                <a:cs typeface="Times New Roman" pitchFamily="18" charset="0"/>
              </a:rPr>
              <a:t>Security Accounts Manager (SAM)</a:t>
            </a:r>
          </a:p>
        </p:txBody>
      </p:sp>
      <p:sp>
        <p:nvSpPr>
          <p:cNvPr id="61" name="Rectangle 60"/>
          <p:cNvSpPr/>
          <p:nvPr/>
        </p:nvSpPr>
        <p:spPr>
          <a:xfrm>
            <a:off x="2411760" y="1268760"/>
            <a:ext cx="1656184"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62" name="Rectangle 61"/>
          <p:cNvSpPr/>
          <p:nvPr/>
        </p:nvSpPr>
        <p:spPr>
          <a:xfrm>
            <a:off x="2411760" y="1916832"/>
            <a:ext cx="1656184"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63" name="TextBox 62"/>
          <p:cNvSpPr txBox="1"/>
          <p:nvPr/>
        </p:nvSpPr>
        <p:spPr>
          <a:xfrm>
            <a:off x="2411760" y="1340768"/>
            <a:ext cx="1944216" cy="307777"/>
          </a:xfrm>
          <a:prstGeom prst="rect">
            <a:avLst/>
          </a:prstGeom>
          <a:noFill/>
        </p:spPr>
        <p:txBody>
          <a:bodyPr wrap="square" rtlCol="0">
            <a:spAutoFit/>
          </a:bodyPr>
          <a:lstStyle/>
          <a:p>
            <a:r>
              <a:rPr lang="en-IN" sz="1400" b="1" dirty="0">
                <a:solidFill>
                  <a:srgbClr val="000000"/>
                </a:solidFill>
                <a:latin typeface="Times New Roman" pitchFamily="18" charset="0"/>
                <a:cs typeface="Times New Roman" pitchFamily="18" charset="0"/>
              </a:rPr>
              <a:t>Win32 Application</a:t>
            </a:r>
          </a:p>
        </p:txBody>
      </p:sp>
      <p:sp>
        <p:nvSpPr>
          <p:cNvPr id="64" name="TextBox 63"/>
          <p:cNvSpPr txBox="1"/>
          <p:nvPr/>
        </p:nvSpPr>
        <p:spPr>
          <a:xfrm>
            <a:off x="2411760" y="1988840"/>
            <a:ext cx="1944216" cy="307777"/>
          </a:xfrm>
          <a:prstGeom prst="rect">
            <a:avLst/>
          </a:prstGeom>
          <a:noFill/>
        </p:spPr>
        <p:txBody>
          <a:bodyPr wrap="square" rtlCol="0">
            <a:spAutoFit/>
          </a:bodyPr>
          <a:lstStyle/>
          <a:p>
            <a:r>
              <a:rPr lang="en-IN" sz="1400" b="1" dirty="0">
                <a:solidFill>
                  <a:srgbClr val="000000"/>
                </a:solidFill>
                <a:latin typeface="Times New Roman" pitchFamily="18" charset="0"/>
                <a:cs typeface="Times New Roman" pitchFamily="18" charset="0"/>
              </a:rPr>
              <a:t>Win32 Subsystem</a:t>
            </a:r>
          </a:p>
        </p:txBody>
      </p:sp>
      <p:cxnSp>
        <p:nvCxnSpPr>
          <p:cNvPr id="65" name="Straight Arrow Connector 64"/>
          <p:cNvCxnSpPr/>
          <p:nvPr/>
        </p:nvCxnSpPr>
        <p:spPr>
          <a:xfrm>
            <a:off x="3203848" y="1700808"/>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3203848" y="2348880"/>
            <a:ext cx="0" cy="57606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a:endCxn id="43" idx="0"/>
          </p:cNvCxnSpPr>
          <p:nvPr/>
        </p:nvCxnSpPr>
        <p:spPr>
          <a:xfrm>
            <a:off x="6372200" y="2636912"/>
            <a:ext cx="0" cy="720080"/>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372200" y="1484784"/>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26" idx="2"/>
          </p:cNvCxnSpPr>
          <p:nvPr/>
        </p:nvCxnSpPr>
        <p:spPr>
          <a:xfrm>
            <a:off x="7812360" y="5602147"/>
            <a:ext cx="0" cy="347133"/>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a:off x="4355976" y="5517232"/>
            <a:ext cx="0" cy="419141"/>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1043608" y="5589240"/>
            <a:ext cx="0" cy="360040"/>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a:off x="4355976" y="4941168"/>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3417583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59633" y="295276"/>
            <a:ext cx="4978896" cy="70609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rgbClr val="0070C0"/>
                </a:solidFill>
              </a:rPr>
              <a:t>BOOTING PROCESS</a:t>
            </a:r>
            <a:endParaRPr lang="en-IN" sz="3200" b="1" dirty="0">
              <a:solidFill>
                <a:srgbClr val="0070C0"/>
              </a:solidFill>
            </a:endParaRPr>
          </a:p>
        </p:txBody>
      </p:sp>
      <p:sp>
        <p:nvSpPr>
          <p:cNvPr id="3" name="Rounded Rectangle 2">
            <a:extLst>
              <a:ext uri="{FF2B5EF4-FFF2-40B4-BE49-F238E27FC236}">
                <a16:creationId xmlns="" xmlns:a16="http://schemas.microsoft.com/office/drawing/2014/main" id="{872D051D-C015-4EF9-AFEF-4EF395FC8323}"/>
              </a:ext>
            </a:extLst>
          </p:cNvPr>
          <p:cNvSpPr/>
          <p:nvPr/>
        </p:nvSpPr>
        <p:spPr>
          <a:xfrm>
            <a:off x="270769" y="1610844"/>
            <a:ext cx="68136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itchFamily="18" charset="0"/>
                <a:cs typeface="Times New Roman" pitchFamily="18" charset="0"/>
              </a:rPr>
              <a:t>SMPS</a:t>
            </a:r>
            <a:endParaRPr lang="en-IN" sz="1200" dirty="0">
              <a:latin typeface="Times New Roman" pitchFamily="18" charset="0"/>
              <a:cs typeface="Times New Roman" pitchFamily="18" charset="0"/>
            </a:endParaRPr>
          </a:p>
        </p:txBody>
      </p:sp>
      <p:sp>
        <p:nvSpPr>
          <p:cNvPr id="4" name="Rounded Rectangle 3">
            <a:extLst>
              <a:ext uri="{FF2B5EF4-FFF2-40B4-BE49-F238E27FC236}">
                <a16:creationId xmlns="" xmlns:a16="http://schemas.microsoft.com/office/drawing/2014/main" id="{3A34AA5D-626F-43EA-8ACB-CCF0794AF69A}"/>
              </a:ext>
            </a:extLst>
          </p:cNvPr>
          <p:cNvSpPr/>
          <p:nvPr/>
        </p:nvSpPr>
        <p:spPr>
          <a:xfrm>
            <a:off x="188281" y="2829924"/>
            <a:ext cx="846338"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itchFamily="18" charset="0"/>
                <a:cs typeface="Times New Roman" pitchFamily="18" charset="0"/>
              </a:rPr>
              <a:t>Processor</a:t>
            </a:r>
            <a:endParaRPr lang="en-IN" sz="1200" dirty="0">
              <a:latin typeface="Times New Roman" pitchFamily="18" charset="0"/>
              <a:cs typeface="Times New Roman" pitchFamily="18" charset="0"/>
            </a:endParaRPr>
          </a:p>
        </p:txBody>
      </p:sp>
      <p:sp>
        <p:nvSpPr>
          <p:cNvPr id="5" name="Rounded Rectangle 4">
            <a:extLst>
              <a:ext uri="{FF2B5EF4-FFF2-40B4-BE49-F238E27FC236}">
                <a16:creationId xmlns="" xmlns:a16="http://schemas.microsoft.com/office/drawing/2014/main" id="{2154896F-0906-4384-BB79-716AF94E0B6C}"/>
              </a:ext>
            </a:extLst>
          </p:cNvPr>
          <p:cNvSpPr/>
          <p:nvPr/>
        </p:nvSpPr>
        <p:spPr>
          <a:xfrm>
            <a:off x="6629400" y="2819400"/>
            <a:ext cx="106680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Times New Roman" pitchFamily="18" charset="0"/>
                <a:cs typeface="Times New Roman" pitchFamily="18" charset="0"/>
              </a:rPr>
              <a:t>Winlogon</a:t>
            </a:r>
            <a:r>
              <a:rPr lang="en-US" sz="1200" dirty="0">
                <a:latin typeface="Times New Roman" pitchFamily="18" charset="0"/>
                <a:cs typeface="Times New Roman" pitchFamily="18" charset="0"/>
              </a:rPr>
              <a:t> Initialization</a:t>
            </a:r>
            <a:endParaRPr lang="en-IN" sz="1200" dirty="0">
              <a:latin typeface="Times New Roman" pitchFamily="18" charset="0"/>
              <a:cs typeface="Times New Roman" pitchFamily="18" charset="0"/>
            </a:endParaRPr>
          </a:p>
        </p:txBody>
      </p:sp>
      <p:sp>
        <p:nvSpPr>
          <p:cNvPr id="6" name="Rounded Rectangle 5">
            <a:extLst>
              <a:ext uri="{FF2B5EF4-FFF2-40B4-BE49-F238E27FC236}">
                <a16:creationId xmlns="" xmlns:a16="http://schemas.microsoft.com/office/drawing/2014/main" id="{86CFADD3-5FF8-4C09-A612-19219DA574A6}"/>
              </a:ext>
            </a:extLst>
          </p:cNvPr>
          <p:cNvSpPr/>
          <p:nvPr/>
        </p:nvSpPr>
        <p:spPr>
          <a:xfrm>
            <a:off x="5181600" y="2819400"/>
            <a:ext cx="106680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itchFamily="18" charset="0"/>
                <a:cs typeface="Times New Roman" pitchFamily="18" charset="0"/>
              </a:rPr>
              <a:t>Session Initialization</a:t>
            </a:r>
            <a:endParaRPr lang="en-IN" sz="1200" dirty="0">
              <a:latin typeface="Times New Roman" pitchFamily="18" charset="0"/>
              <a:cs typeface="Times New Roman" pitchFamily="18" charset="0"/>
            </a:endParaRPr>
          </a:p>
        </p:txBody>
      </p:sp>
      <p:sp>
        <p:nvSpPr>
          <p:cNvPr id="7" name="Rounded Rectangle 6">
            <a:extLst>
              <a:ext uri="{FF2B5EF4-FFF2-40B4-BE49-F238E27FC236}">
                <a16:creationId xmlns="" xmlns:a16="http://schemas.microsoft.com/office/drawing/2014/main" id="{0BA5AD83-18B4-4138-8B76-6197FD4DEF8F}"/>
              </a:ext>
            </a:extLst>
          </p:cNvPr>
          <p:cNvSpPr/>
          <p:nvPr/>
        </p:nvSpPr>
        <p:spPr>
          <a:xfrm>
            <a:off x="7975476" y="2819400"/>
            <a:ext cx="1007616"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itchFamily="18" charset="0"/>
                <a:cs typeface="Times New Roman" pitchFamily="18" charset="0"/>
              </a:rPr>
              <a:t>Explorer Initialization</a:t>
            </a:r>
            <a:endParaRPr lang="en-IN" sz="1200" dirty="0">
              <a:latin typeface="Times New Roman" pitchFamily="18" charset="0"/>
              <a:cs typeface="Times New Roman" pitchFamily="18" charset="0"/>
            </a:endParaRPr>
          </a:p>
        </p:txBody>
      </p:sp>
      <p:sp>
        <p:nvSpPr>
          <p:cNvPr id="8" name="Rounded Rectangle 10">
            <a:extLst>
              <a:ext uri="{FF2B5EF4-FFF2-40B4-BE49-F238E27FC236}">
                <a16:creationId xmlns="" xmlns:a16="http://schemas.microsoft.com/office/drawing/2014/main" id="{204F19F1-DBF4-4FE7-A79D-0FD937E525FF}"/>
              </a:ext>
            </a:extLst>
          </p:cNvPr>
          <p:cNvSpPr/>
          <p:nvPr/>
        </p:nvSpPr>
        <p:spPr>
          <a:xfrm>
            <a:off x="3810000" y="2819399"/>
            <a:ext cx="106865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Times New Roman" pitchFamily="18" charset="0"/>
                <a:cs typeface="Times New Roman" pitchFamily="18" charset="0"/>
              </a:rPr>
              <a:t>Kernal</a:t>
            </a:r>
            <a:r>
              <a:rPr lang="en-US" sz="1200" dirty="0">
                <a:latin typeface="Times New Roman" pitchFamily="18" charset="0"/>
                <a:cs typeface="Times New Roman" pitchFamily="18" charset="0"/>
              </a:rPr>
              <a:t> Initialization                                                </a:t>
            </a:r>
            <a:endParaRPr lang="en-IN" sz="1200" dirty="0">
              <a:latin typeface="Times New Roman" pitchFamily="18" charset="0"/>
              <a:cs typeface="Times New Roman" pitchFamily="18" charset="0"/>
            </a:endParaRPr>
          </a:p>
        </p:txBody>
      </p:sp>
      <p:sp>
        <p:nvSpPr>
          <p:cNvPr id="9" name="Rounded Rectangle 11">
            <a:extLst>
              <a:ext uri="{FF2B5EF4-FFF2-40B4-BE49-F238E27FC236}">
                <a16:creationId xmlns="" xmlns:a16="http://schemas.microsoft.com/office/drawing/2014/main" id="{AD423B0F-7130-41F6-96DD-5E08227A46E2}"/>
              </a:ext>
            </a:extLst>
          </p:cNvPr>
          <p:cNvSpPr/>
          <p:nvPr/>
        </p:nvSpPr>
        <p:spPr>
          <a:xfrm>
            <a:off x="2743200" y="2819400"/>
            <a:ext cx="685800" cy="406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itchFamily="18" charset="0"/>
                <a:cs typeface="Times New Roman" pitchFamily="18" charset="0"/>
              </a:rPr>
              <a:t>OS Loader</a:t>
            </a:r>
            <a:endParaRPr lang="en-IN" sz="1200" dirty="0">
              <a:latin typeface="Times New Roman" pitchFamily="18" charset="0"/>
              <a:cs typeface="Times New Roman" pitchFamily="18" charset="0"/>
            </a:endParaRPr>
          </a:p>
        </p:txBody>
      </p:sp>
      <p:sp>
        <p:nvSpPr>
          <p:cNvPr id="10" name="Rounded Rectangle 12">
            <a:extLst>
              <a:ext uri="{FF2B5EF4-FFF2-40B4-BE49-F238E27FC236}">
                <a16:creationId xmlns="" xmlns:a16="http://schemas.microsoft.com/office/drawing/2014/main" id="{5BBE706E-E7EA-49CD-854D-DC4F81BA6428}"/>
              </a:ext>
            </a:extLst>
          </p:cNvPr>
          <p:cNvSpPr/>
          <p:nvPr/>
        </p:nvSpPr>
        <p:spPr>
          <a:xfrm>
            <a:off x="1318334" y="2819400"/>
            <a:ext cx="1043866"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itchFamily="18" charset="0"/>
                <a:cs typeface="Times New Roman" pitchFamily="18" charset="0"/>
              </a:rPr>
              <a:t>Bios Initialization</a:t>
            </a:r>
            <a:endParaRPr lang="en-IN" sz="1200" dirty="0">
              <a:latin typeface="Times New Roman" pitchFamily="18" charset="0"/>
              <a:cs typeface="Times New Roman" pitchFamily="18" charset="0"/>
            </a:endParaRPr>
          </a:p>
        </p:txBody>
      </p:sp>
      <p:cxnSp>
        <p:nvCxnSpPr>
          <p:cNvPr id="11" name="Straight Arrow Connector 10">
            <a:extLst>
              <a:ext uri="{FF2B5EF4-FFF2-40B4-BE49-F238E27FC236}">
                <a16:creationId xmlns="" xmlns:a16="http://schemas.microsoft.com/office/drawing/2014/main" id="{39BB0A00-9CD8-446B-9EB5-D8BB27CA8713}"/>
              </a:ext>
            </a:extLst>
          </p:cNvPr>
          <p:cNvCxnSpPr>
            <a:stCxn id="3" idx="2"/>
          </p:cNvCxnSpPr>
          <p:nvPr/>
        </p:nvCxnSpPr>
        <p:spPr>
          <a:xfrm>
            <a:off x="611450" y="2006844"/>
            <a:ext cx="0" cy="82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6EACCA4B-891A-4819-A12D-5DA785448845}"/>
              </a:ext>
            </a:extLst>
          </p:cNvPr>
          <p:cNvCxnSpPr>
            <a:stCxn id="4" idx="3"/>
            <a:endCxn id="10" idx="1"/>
          </p:cNvCxnSpPr>
          <p:nvPr/>
        </p:nvCxnSpPr>
        <p:spPr>
          <a:xfrm flipV="1">
            <a:off x="1034619" y="3017400"/>
            <a:ext cx="283715" cy="10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D402CCA8-BA2A-4117-8D85-DDD2AB0A0ADA}"/>
              </a:ext>
            </a:extLst>
          </p:cNvPr>
          <p:cNvCxnSpPr>
            <a:stCxn id="10" idx="3"/>
            <a:endCxn id="9" idx="1"/>
          </p:cNvCxnSpPr>
          <p:nvPr/>
        </p:nvCxnSpPr>
        <p:spPr>
          <a:xfrm>
            <a:off x="2362200" y="3017400"/>
            <a:ext cx="381000" cy="5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659D9BD0-12CA-46CB-920B-E6C1AB22E8D2}"/>
              </a:ext>
            </a:extLst>
          </p:cNvPr>
          <p:cNvCxnSpPr>
            <a:stCxn id="5" idx="3"/>
            <a:endCxn id="7" idx="1"/>
          </p:cNvCxnSpPr>
          <p:nvPr/>
        </p:nvCxnSpPr>
        <p:spPr>
          <a:xfrm>
            <a:off x="7696200" y="3017400"/>
            <a:ext cx="2792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07907894-83CE-4A8C-AB2B-207D36B9EB01}"/>
              </a:ext>
            </a:extLst>
          </p:cNvPr>
          <p:cNvCxnSpPr>
            <a:stCxn id="9" idx="3"/>
            <a:endCxn id="8" idx="1"/>
          </p:cNvCxnSpPr>
          <p:nvPr/>
        </p:nvCxnSpPr>
        <p:spPr>
          <a:xfrm flipV="1">
            <a:off x="3429000" y="3017399"/>
            <a:ext cx="381000" cy="5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5A8A9920-214F-482C-88EB-938AE285DED8}"/>
              </a:ext>
            </a:extLst>
          </p:cNvPr>
          <p:cNvCxnSpPr>
            <a:stCxn id="8" idx="3"/>
          </p:cNvCxnSpPr>
          <p:nvPr/>
        </p:nvCxnSpPr>
        <p:spPr>
          <a:xfrm>
            <a:off x="4878650" y="3017399"/>
            <a:ext cx="3029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997EC9A3-352D-449D-872D-F518DF895D09}"/>
              </a:ext>
            </a:extLst>
          </p:cNvPr>
          <p:cNvCxnSpPr>
            <a:endCxn id="5" idx="1"/>
          </p:cNvCxnSpPr>
          <p:nvPr/>
        </p:nvCxnSpPr>
        <p:spPr>
          <a:xfrm flipV="1">
            <a:off x="6248400" y="3017400"/>
            <a:ext cx="381000" cy="5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F4CBBA4A-0222-49DB-8A4A-DD3F033BCE8E}"/>
              </a:ext>
            </a:extLst>
          </p:cNvPr>
          <p:cNvSpPr txBox="1"/>
          <p:nvPr/>
        </p:nvSpPr>
        <p:spPr>
          <a:xfrm>
            <a:off x="520761" y="2215771"/>
            <a:ext cx="862737" cy="415498"/>
          </a:xfrm>
          <a:prstGeom prst="rect">
            <a:avLst/>
          </a:prstGeom>
          <a:noFill/>
        </p:spPr>
        <p:txBody>
          <a:bodyPr wrap="none" rtlCol="0">
            <a:spAutoFit/>
          </a:bodyPr>
          <a:lstStyle/>
          <a:p>
            <a:r>
              <a:rPr lang="en-US" sz="1050" dirty="0">
                <a:latin typeface="Times New Roman" pitchFamily="18" charset="0"/>
                <a:cs typeface="Times New Roman" pitchFamily="18" charset="0"/>
              </a:rPr>
              <a:t>Power Good</a:t>
            </a:r>
          </a:p>
          <a:p>
            <a:r>
              <a:rPr lang="en-US" sz="1050" dirty="0">
                <a:latin typeface="Times New Roman" pitchFamily="18" charset="0"/>
                <a:cs typeface="Times New Roman" pitchFamily="18" charset="0"/>
              </a:rPr>
              <a:t>     Signal</a:t>
            </a:r>
            <a:endParaRPr lang="en-IN" sz="1050" dirty="0">
              <a:latin typeface="Times New Roman" pitchFamily="18" charset="0"/>
              <a:cs typeface="Times New Roman" pitchFamily="18" charset="0"/>
            </a:endParaRPr>
          </a:p>
        </p:txBody>
      </p:sp>
      <p:sp>
        <p:nvSpPr>
          <p:cNvPr id="19" name="TextBox 18">
            <a:extLst>
              <a:ext uri="{FF2B5EF4-FFF2-40B4-BE49-F238E27FC236}">
                <a16:creationId xmlns="" xmlns:a16="http://schemas.microsoft.com/office/drawing/2014/main" id="{80D0FB79-F072-4C55-98F3-8C2BC2EEF76D}"/>
              </a:ext>
            </a:extLst>
          </p:cNvPr>
          <p:cNvSpPr txBox="1"/>
          <p:nvPr/>
        </p:nvSpPr>
        <p:spPr>
          <a:xfrm>
            <a:off x="1524000" y="3429000"/>
            <a:ext cx="922047" cy="600164"/>
          </a:xfrm>
          <a:prstGeom prst="rect">
            <a:avLst/>
          </a:prstGeom>
          <a:noFill/>
        </p:spPr>
        <p:txBody>
          <a:bodyPr wrap="none" rtlCol="0">
            <a:spAutoFit/>
          </a:bodyPr>
          <a:lstStyle/>
          <a:p>
            <a:r>
              <a:rPr lang="en-US" sz="1100" dirty="0">
                <a:latin typeface="Times New Roman" pitchFamily="18" charset="0"/>
                <a:cs typeface="Times New Roman" pitchFamily="18" charset="0"/>
              </a:rPr>
              <a:t>POST</a:t>
            </a:r>
          </a:p>
          <a:p>
            <a:r>
              <a:rPr lang="en-US" sz="1100" dirty="0">
                <a:latin typeface="Times New Roman" pitchFamily="18" charset="0"/>
                <a:cs typeface="Times New Roman" pitchFamily="18" charset="0"/>
              </a:rPr>
              <a:t>Boot Priority</a:t>
            </a:r>
          </a:p>
          <a:p>
            <a:r>
              <a:rPr lang="en-US" sz="1100" dirty="0">
                <a:latin typeface="Times New Roman" pitchFamily="18" charset="0"/>
                <a:cs typeface="Times New Roman" pitchFamily="18" charset="0"/>
              </a:rPr>
              <a:t>MBR</a:t>
            </a:r>
            <a:endParaRPr lang="en-IN" sz="1100" dirty="0">
              <a:latin typeface="Times New Roman" pitchFamily="18" charset="0"/>
              <a:cs typeface="Times New Roman" pitchFamily="18" charset="0"/>
            </a:endParaRPr>
          </a:p>
        </p:txBody>
      </p:sp>
      <p:sp>
        <p:nvSpPr>
          <p:cNvPr id="20" name="TextBox 19">
            <a:extLst>
              <a:ext uri="{FF2B5EF4-FFF2-40B4-BE49-F238E27FC236}">
                <a16:creationId xmlns="" xmlns:a16="http://schemas.microsoft.com/office/drawing/2014/main" id="{C5E5E7C1-83A9-4509-9C3A-2FEBF4B5A8B6}"/>
              </a:ext>
            </a:extLst>
          </p:cNvPr>
          <p:cNvSpPr txBox="1"/>
          <p:nvPr/>
        </p:nvSpPr>
        <p:spPr>
          <a:xfrm>
            <a:off x="2743201" y="3438436"/>
            <a:ext cx="1066800" cy="769441"/>
          </a:xfrm>
          <a:prstGeom prst="rect">
            <a:avLst/>
          </a:prstGeom>
          <a:noFill/>
        </p:spPr>
        <p:txBody>
          <a:bodyPr wrap="square" rtlCol="0">
            <a:spAutoFit/>
          </a:bodyPr>
          <a:lstStyle/>
          <a:p>
            <a:r>
              <a:rPr lang="en-US" sz="1100" dirty="0">
                <a:latin typeface="Times New Roman" pitchFamily="18" charset="0"/>
                <a:cs typeface="Times New Roman" pitchFamily="18" charset="0"/>
              </a:rPr>
              <a:t>  Boot Sector</a:t>
            </a:r>
          </a:p>
          <a:p>
            <a:r>
              <a:rPr lang="en-US" sz="1100" dirty="0">
                <a:latin typeface="Times New Roman" pitchFamily="18" charset="0"/>
                <a:cs typeface="Times New Roman" pitchFamily="18" charset="0"/>
              </a:rPr>
              <a:t>  Boot Manager</a:t>
            </a:r>
          </a:p>
          <a:p>
            <a:r>
              <a:rPr lang="en-US" sz="1100" dirty="0">
                <a:latin typeface="Times New Roman" pitchFamily="18" charset="0"/>
                <a:cs typeface="Times New Roman" pitchFamily="18" charset="0"/>
              </a:rPr>
              <a:t>  Boot Loader</a:t>
            </a:r>
          </a:p>
          <a:p>
            <a:r>
              <a:rPr lang="en-US" sz="1100" dirty="0">
                <a:latin typeface="Times New Roman" pitchFamily="18" charset="0"/>
                <a:cs typeface="Times New Roman" pitchFamily="18" charset="0"/>
              </a:rPr>
              <a:t>(winload.exe)</a:t>
            </a:r>
            <a:endParaRPr lang="en-IN" sz="1100" dirty="0">
              <a:latin typeface="Times New Roman" pitchFamily="18" charset="0"/>
              <a:cs typeface="Times New Roman" pitchFamily="18" charset="0"/>
            </a:endParaRPr>
          </a:p>
        </p:txBody>
      </p:sp>
      <p:sp>
        <p:nvSpPr>
          <p:cNvPr id="21" name="TextBox 20">
            <a:extLst>
              <a:ext uri="{FF2B5EF4-FFF2-40B4-BE49-F238E27FC236}">
                <a16:creationId xmlns="" xmlns:a16="http://schemas.microsoft.com/office/drawing/2014/main" id="{40A50952-CE3F-4F49-AC4A-AAA8C107DEE3}"/>
              </a:ext>
            </a:extLst>
          </p:cNvPr>
          <p:cNvSpPr txBox="1"/>
          <p:nvPr/>
        </p:nvSpPr>
        <p:spPr>
          <a:xfrm>
            <a:off x="3054048" y="4655692"/>
            <a:ext cx="1802096" cy="938719"/>
          </a:xfrm>
          <a:prstGeom prst="rect">
            <a:avLst/>
          </a:prstGeom>
          <a:noFill/>
        </p:spPr>
        <p:txBody>
          <a:bodyPr wrap="none" rtlCol="0">
            <a:spAutoFit/>
          </a:bodyPr>
          <a:lstStyle/>
          <a:p>
            <a:r>
              <a:rPr lang="en-US" sz="1100" dirty="0">
                <a:latin typeface="Times New Roman" pitchFamily="18" charset="0"/>
                <a:cs typeface="Times New Roman" pitchFamily="18" charset="0"/>
              </a:rPr>
              <a:t>Ntoskernal.exe</a:t>
            </a:r>
          </a:p>
          <a:p>
            <a:r>
              <a:rPr lang="en-US" sz="1100" dirty="0">
                <a:latin typeface="Times New Roman" pitchFamily="18" charset="0"/>
                <a:cs typeface="Times New Roman" pitchFamily="18" charset="0"/>
              </a:rPr>
              <a:t>Open known </a:t>
            </a:r>
            <a:r>
              <a:rPr lang="en-US" sz="1100" dirty="0" err="1">
                <a:latin typeface="Times New Roman" pitchFamily="18" charset="0"/>
                <a:cs typeface="Times New Roman" pitchFamily="18" charset="0"/>
              </a:rPr>
              <a:t>dlls</a:t>
            </a:r>
            <a:r>
              <a:rPr lang="en-US" sz="1100" dirty="0">
                <a:latin typeface="Times New Roman" pitchFamily="18" charset="0"/>
                <a:cs typeface="Times New Roman" pitchFamily="18" charset="0"/>
              </a:rPr>
              <a:t>(ex. hal.dll)</a:t>
            </a:r>
          </a:p>
          <a:p>
            <a:r>
              <a:rPr lang="en-US" sz="1100" dirty="0">
                <a:latin typeface="Times New Roman" pitchFamily="18" charset="0"/>
                <a:cs typeface="Times New Roman" pitchFamily="18" charset="0"/>
              </a:rPr>
              <a:t>Initialize </a:t>
            </a:r>
            <a:r>
              <a:rPr lang="en-US" sz="1100" dirty="0" smtClean="0">
                <a:latin typeface="Times New Roman" pitchFamily="18" charset="0"/>
                <a:cs typeface="Times New Roman" pitchFamily="18" charset="0"/>
              </a:rPr>
              <a:t>executive services</a:t>
            </a:r>
            <a:endParaRPr lang="en-US" sz="1100" dirty="0">
              <a:latin typeface="Times New Roman" pitchFamily="18" charset="0"/>
              <a:cs typeface="Times New Roman" pitchFamily="18" charset="0"/>
            </a:endParaRPr>
          </a:p>
          <a:p>
            <a:endParaRPr lang="en-US" sz="1100" dirty="0">
              <a:latin typeface="Times New Roman" pitchFamily="18" charset="0"/>
              <a:cs typeface="Times New Roman" pitchFamily="18" charset="0"/>
            </a:endParaRPr>
          </a:p>
          <a:p>
            <a:endParaRPr lang="en-IN" sz="1100" dirty="0">
              <a:latin typeface="Times New Roman" pitchFamily="18" charset="0"/>
              <a:cs typeface="Times New Roman" pitchFamily="18" charset="0"/>
            </a:endParaRPr>
          </a:p>
        </p:txBody>
      </p:sp>
      <p:sp>
        <p:nvSpPr>
          <p:cNvPr id="22" name="Rounded Rectangle 38">
            <a:extLst>
              <a:ext uri="{FF2B5EF4-FFF2-40B4-BE49-F238E27FC236}">
                <a16:creationId xmlns="" xmlns:a16="http://schemas.microsoft.com/office/drawing/2014/main" id="{2DB13DA3-F9A5-4D49-B2AE-FF2488ED1616}"/>
              </a:ext>
            </a:extLst>
          </p:cNvPr>
          <p:cNvSpPr/>
          <p:nvPr/>
        </p:nvSpPr>
        <p:spPr>
          <a:xfrm>
            <a:off x="4038600" y="3507419"/>
            <a:ext cx="669489" cy="233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Times New Roman" pitchFamily="18" charset="0"/>
                <a:cs typeface="Times New Roman" pitchFamily="18" charset="0"/>
              </a:rPr>
              <a:t>Phase 0</a:t>
            </a:r>
            <a:endParaRPr lang="en-IN" sz="1100" dirty="0">
              <a:latin typeface="Times New Roman" pitchFamily="18" charset="0"/>
              <a:cs typeface="Times New Roman" pitchFamily="18" charset="0"/>
            </a:endParaRPr>
          </a:p>
        </p:txBody>
      </p:sp>
      <p:sp>
        <p:nvSpPr>
          <p:cNvPr id="23" name="Rounded Rectangle 39">
            <a:extLst>
              <a:ext uri="{FF2B5EF4-FFF2-40B4-BE49-F238E27FC236}">
                <a16:creationId xmlns="" xmlns:a16="http://schemas.microsoft.com/office/drawing/2014/main" id="{B95B317E-13AF-437A-BF2D-F535351F7F35}"/>
              </a:ext>
            </a:extLst>
          </p:cNvPr>
          <p:cNvSpPr/>
          <p:nvPr/>
        </p:nvSpPr>
        <p:spPr>
          <a:xfrm>
            <a:off x="4038600" y="4037861"/>
            <a:ext cx="685800" cy="234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Times New Roman" pitchFamily="18" charset="0"/>
                <a:cs typeface="Times New Roman" pitchFamily="18" charset="0"/>
              </a:rPr>
              <a:t>Phase 1</a:t>
            </a:r>
            <a:endParaRPr lang="en-IN" sz="1100" dirty="0">
              <a:latin typeface="Times New Roman" pitchFamily="18" charset="0"/>
              <a:cs typeface="Times New Roman" pitchFamily="18" charset="0"/>
            </a:endParaRPr>
          </a:p>
        </p:txBody>
      </p:sp>
      <p:sp>
        <p:nvSpPr>
          <p:cNvPr id="24" name="TextBox 23">
            <a:extLst>
              <a:ext uri="{FF2B5EF4-FFF2-40B4-BE49-F238E27FC236}">
                <a16:creationId xmlns="" xmlns:a16="http://schemas.microsoft.com/office/drawing/2014/main" id="{AF55B20F-367D-4577-9097-BFF69E5DFB65}"/>
              </a:ext>
            </a:extLst>
          </p:cNvPr>
          <p:cNvSpPr txBox="1"/>
          <p:nvPr/>
        </p:nvSpPr>
        <p:spPr>
          <a:xfrm>
            <a:off x="3124200" y="5436513"/>
            <a:ext cx="1402948" cy="430887"/>
          </a:xfrm>
          <a:prstGeom prst="rect">
            <a:avLst/>
          </a:prstGeom>
          <a:noFill/>
        </p:spPr>
        <p:txBody>
          <a:bodyPr wrap="none" rtlCol="0">
            <a:spAutoFit/>
          </a:bodyPr>
          <a:lstStyle/>
          <a:p>
            <a:r>
              <a:rPr lang="en-US" sz="1100" dirty="0">
                <a:latin typeface="Times New Roman" pitchFamily="18" charset="0"/>
                <a:cs typeface="Times New Roman" pitchFamily="18" charset="0"/>
              </a:rPr>
              <a:t>Loads System drivers</a:t>
            </a:r>
          </a:p>
          <a:p>
            <a:r>
              <a:rPr lang="en-US" sz="1100" dirty="0">
                <a:latin typeface="Times New Roman" pitchFamily="18" charset="0"/>
                <a:cs typeface="Times New Roman" pitchFamily="18" charset="0"/>
              </a:rPr>
              <a:t>Loads registers</a:t>
            </a:r>
            <a:endParaRPr lang="en-IN" sz="1100" dirty="0">
              <a:latin typeface="Times New Roman" pitchFamily="18" charset="0"/>
              <a:cs typeface="Times New Roman" pitchFamily="18" charset="0"/>
            </a:endParaRPr>
          </a:p>
        </p:txBody>
      </p:sp>
      <p:cxnSp>
        <p:nvCxnSpPr>
          <p:cNvPr id="25" name="Straight Arrow Connector 24">
            <a:extLst>
              <a:ext uri="{FF2B5EF4-FFF2-40B4-BE49-F238E27FC236}">
                <a16:creationId xmlns="" xmlns:a16="http://schemas.microsoft.com/office/drawing/2014/main" id="{213D8963-05BC-477A-9023-E555908763B8}"/>
              </a:ext>
            </a:extLst>
          </p:cNvPr>
          <p:cNvCxnSpPr>
            <a:stCxn id="8" idx="2"/>
          </p:cNvCxnSpPr>
          <p:nvPr/>
        </p:nvCxnSpPr>
        <p:spPr>
          <a:xfrm>
            <a:off x="4344325" y="3215399"/>
            <a:ext cx="0" cy="29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C00C9732-FA8B-4F72-B298-CC1823515189}"/>
              </a:ext>
            </a:extLst>
          </p:cNvPr>
          <p:cNvCxnSpPr/>
          <p:nvPr/>
        </p:nvCxnSpPr>
        <p:spPr>
          <a:xfrm flipH="1">
            <a:off x="4343399" y="3740737"/>
            <a:ext cx="1" cy="288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5CFCD858-7813-4CAC-8BD7-FA77553CA0AE}"/>
              </a:ext>
            </a:extLst>
          </p:cNvPr>
          <p:cNvCxnSpPr>
            <a:stCxn id="22" idx="1"/>
          </p:cNvCxnSpPr>
          <p:nvPr/>
        </p:nvCxnSpPr>
        <p:spPr>
          <a:xfrm flipH="1">
            <a:off x="3759961" y="3624078"/>
            <a:ext cx="2786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2129B953-A4FD-4D1F-BEC4-F0D9B1ABB9AD}"/>
              </a:ext>
            </a:extLst>
          </p:cNvPr>
          <p:cNvCxnSpPr/>
          <p:nvPr/>
        </p:nvCxnSpPr>
        <p:spPr>
          <a:xfrm flipV="1">
            <a:off x="2879324" y="4495800"/>
            <a:ext cx="0" cy="62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A72F60BA-6546-4C89-8030-B6390FB8AAB6}"/>
              </a:ext>
            </a:extLst>
          </p:cNvPr>
          <p:cNvCxnSpPr/>
          <p:nvPr/>
        </p:nvCxnSpPr>
        <p:spPr>
          <a:xfrm>
            <a:off x="2869439" y="4495800"/>
            <a:ext cx="86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E03C4F18-B967-4EB3-9680-FF3347BA366D}"/>
              </a:ext>
            </a:extLst>
          </p:cNvPr>
          <p:cNvCxnSpPr/>
          <p:nvPr/>
        </p:nvCxnSpPr>
        <p:spPr>
          <a:xfrm flipV="1">
            <a:off x="3733800" y="3624078"/>
            <a:ext cx="0" cy="871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D888C838-DF30-4B80-9D38-921C395256F8}"/>
              </a:ext>
            </a:extLst>
          </p:cNvPr>
          <p:cNvCxnSpPr>
            <a:stCxn id="22" idx="1"/>
          </p:cNvCxnSpPr>
          <p:nvPr/>
        </p:nvCxnSpPr>
        <p:spPr>
          <a:xfrm flipH="1">
            <a:off x="3733800" y="3624078"/>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6E26A1A2-4015-46CF-BD99-BFF938D5EAD7}"/>
              </a:ext>
            </a:extLst>
          </p:cNvPr>
          <p:cNvCxnSpPr/>
          <p:nvPr/>
        </p:nvCxnSpPr>
        <p:spPr>
          <a:xfrm>
            <a:off x="2879324" y="4810425"/>
            <a:ext cx="2067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36458A88-3E3F-4F93-A5B1-17C7CA5690B3}"/>
              </a:ext>
            </a:extLst>
          </p:cNvPr>
          <p:cNvCxnSpPr/>
          <p:nvPr/>
        </p:nvCxnSpPr>
        <p:spPr>
          <a:xfrm>
            <a:off x="2879324" y="4962825"/>
            <a:ext cx="2067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D701E814-8D75-4990-8B08-1F65A4B11302}"/>
              </a:ext>
            </a:extLst>
          </p:cNvPr>
          <p:cNvCxnSpPr/>
          <p:nvPr/>
        </p:nvCxnSpPr>
        <p:spPr>
          <a:xfrm>
            <a:off x="2879324" y="5126738"/>
            <a:ext cx="2067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C1FC57D3-4019-496B-AE91-E2963526E981}"/>
              </a:ext>
            </a:extLst>
          </p:cNvPr>
          <p:cNvCxnSpPr/>
          <p:nvPr/>
        </p:nvCxnSpPr>
        <p:spPr>
          <a:xfrm>
            <a:off x="4953000" y="4172504"/>
            <a:ext cx="0" cy="1618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5F151A71-2C43-4250-9B18-6EA70915F2EB}"/>
              </a:ext>
            </a:extLst>
          </p:cNvPr>
          <p:cNvCxnSpPr/>
          <p:nvPr/>
        </p:nvCxnSpPr>
        <p:spPr>
          <a:xfrm flipH="1">
            <a:off x="4495800" y="57912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A8A95027-052F-4884-8133-9823958C3B5C}"/>
              </a:ext>
            </a:extLst>
          </p:cNvPr>
          <p:cNvCxnSpPr/>
          <p:nvPr/>
        </p:nvCxnSpPr>
        <p:spPr>
          <a:xfrm flipH="1">
            <a:off x="4495800" y="5594411"/>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3507EDD7-C1F7-4BEC-BA5C-13DEFD0D4C8A}"/>
              </a:ext>
            </a:extLst>
          </p:cNvPr>
          <p:cNvCxnSpPr/>
          <p:nvPr/>
        </p:nvCxnSpPr>
        <p:spPr>
          <a:xfrm>
            <a:off x="1447800" y="3225924"/>
            <a:ext cx="0" cy="6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8C55D50B-4BAD-464B-AD4A-8855B39246BB}"/>
              </a:ext>
            </a:extLst>
          </p:cNvPr>
          <p:cNvCxnSpPr/>
          <p:nvPr/>
        </p:nvCxnSpPr>
        <p:spPr>
          <a:xfrm>
            <a:off x="1447800" y="3581400"/>
            <a:ext cx="152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2DF515E9-EB40-4A19-B93C-31818D7B0D6F}"/>
              </a:ext>
            </a:extLst>
          </p:cNvPr>
          <p:cNvCxnSpPr/>
          <p:nvPr/>
        </p:nvCxnSpPr>
        <p:spPr>
          <a:xfrm>
            <a:off x="1447800" y="3725383"/>
            <a:ext cx="152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DF995B1E-7235-4D12-9129-297EAD394A9D}"/>
              </a:ext>
            </a:extLst>
          </p:cNvPr>
          <p:cNvCxnSpPr/>
          <p:nvPr/>
        </p:nvCxnSpPr>
        <p:spPr>
          <a:xfrm>
            <a:off x="1447800" y="3884950"/>
            <a:ext cx="152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D99FF508-2A11-4143-9391-380477444A21}"/>
              </a:ext>
            </a:extLst>
          </p:cNvPr>
          <p:cNvCxnSpPr/>
          <p:nvPr/>
        </p:nvCxnSpPr>
        <p:spPr>
          <a:xfrm>
            <a:off x="2743200" y="3200400"/>
            <a:ext cx="0" cy="684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EC1C43EA-029C-4CFA-AEB2-948586694641}"/>
              </a:ext>
            </a:extLst>
          </p:cNvPr>
          <p:cNvCxnSpPr/>
          <p:nvPr/>
        </p:nvCxnSpPr>
        <p:spPr>
          <a:xfrm>
            <a:off x="2743200" y="3581400"/>
            <a:ext cx="1361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85A298BD-2634-4451-B7B4-9246803997F5}"/>
              </a:ext>
            </a:extLst>
          </p:cNvPr>
          <p:cNvCxnSpPr/>
          <p:nvPr/>
        </p:nvCxnSpPr>
        <p:spPr>
          <a:xfrm>
            <a:off x="2759476" y="3717064"/>
            <a:ext cx="1361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867D6360-7D03-4023-877F-964F4177BB64}"/>
              </a:ext>
            </a:extLst>
          </p:cNvPr>
          <p:cNvCxnSpPr/>
          <p:nvPr/>
        </p:nvCxnSpPr>
        <p:spPr>
          <a:xfrm>
            <a:off x="2743200" y="3892858"/>
            <a:ext cx="1361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ounded Rectangle 95">
            <a:extLst>
              <a:ext uri="{FF2B5EF4-FFF2-40B4-BE49-F238E27FC236}">
                <a16:creationId xmlns="" xmlns:a16="http://schemas.microsoft.com/office/drawing/2014/main" id="{6CF27C10-C640-48B2-8126-1D78CE989E1A}"/>
              </a:ext>
            </a:extLst>
          </p:cNvPr>
          <p:cNvSpPr/>
          <p:nvPr/>
        </p:nvSpPr>
        <p:spPr>
          <a:xfrm>
            <a:off x="5257800" y="3518261"/>
            <a:ext cx="1058645" cy="376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Times New Roman" pitchFamily="18" charset="0"/>
                <a:cs typeface="Times New Roman" pitchFamily="18" charset="0"/>
              </a:rPr>
              <a:t>Session 0</a:t>
            </a:r>
          </a:p>
          <a:p>
            <a:pPr algn="ctr"/>
            <a:r>
              <a:rPr lang="en-US" sz="1100" dirty="0">
                <a:latin typeface="Times New Roman" pitchFamily="18" charset="0"/>
                <a:cs typeface="Times New Roman" pitchFamily="18" charset="0"/>
              </a:rPr>
              <a:t>wininit.exe</a:t>
            </a:r>
          </a:p>
        </p:txBody>
      </p:sp>
      <p:sp>
        <p:nvSpPr>
          <p:cNvPr id="47" name="Rounded Rectangle 96">
            <a:extLst>
              <a:ext uri="{FF2B5EF4-FFF2-40B4-BE49-F238E27FC236}">
                <a16:creationId xmlns="" xmlns:a16="http://schemas.microsoft.com/office/drawing/2014/main" id="{310C131F-4487-4C60-A84B-2F8518708D76}"/>
              </a:ext>
            </a:extLst>
          </p:cNvPr>
          <p:cNvSpPr/>
          <p:nvPr/>
        </p:nvSpPr>
        <p:spPr>
          <a:xfrm>
            <a:off x="5265955" y="4191000"/>
            <a:ext cx="1058645" cy="37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Times New Roman" pitchFamily="18" charset="0"/>
                <a:cs typeface="Times New Roman" pitchFamily="18" charset="0"/>
              </a:rPr>
              <a:t>Session 1</a:t>
            </a:r>
          </a:p>
          <a:p>
            <a:pPr algn="ctr"/>
            <a:r>
              <a:rPr lang="en-US" sz="1100" dirty="0">
                <a:latin typeface="Times New Roman" pitchFamily="18" charset="0"/>
                <a:cs typeface="Times New Roman" pitchFamily="18" charset="0"/>
              </a:rPr>
              <a:t>winlogon.exe</a:t>
            </a:r>
          </a:p>
        </p:txBody>
      </p:sp>
      <p:cxnSp>
        <p:nvCxnSpPr>
          <p:cNvPr id="48" name="Straight Arrow Connector 47">
            <a:extLst>
              <a:ext uri="{FF2B5EF4-FFF2-40B4-BE49-F238E27FC236}">
                <a16:creationId xmlns="" xmlns:a16="http://schemas.microsoft.com/office/drawing/2014/main" id="{25A90CE6-0767-4972-8EFB-ED5BCFA35110}"/>
              </a:ext>
            </a:extLst>
          </p:cNvPr>
          <p:cNvCxnSpPr>
            <a:stCxn id="6" idx="2"/>
          </p:cNvCxnSpPr>
          <p:nvPr/>
        </p:nvCxnSpPr>
        <p:spPr>
          <a:xfrm>
            <a:off x="5715000" y="3215400"/>
            <a:ext cx="0" cy="292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E5994B1B-1D95-4BE0-9533-5655CF24D5E7}"/>
              </a:ext>
            </a:extLst>
          </p:cNvPr>
          <p:cNvCxnSpPr/>
          <p:nvPr/>
        </p:nvCxnSpPr>
        <p:spPr>
          <a:xfrm>
            <a:off x="5715000" y="3903979"/>
            <a:ext cx="0" cy="287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0FC4EFD4-1A12-48B2-B8D7-071392CF166F}"/>
              </a:ext>
            </a:extLst>
          </p:cNvPr>
          <p:cNvSpPr txBox="1"/>
          <p:nvPr/>
        </p:nvSpPr>
        <p:spPr>
          <a:xfrm>
            <a:off x="6904855" y="3667036"/>
            <a:ext cx="867545" cy="600164"/>
          </a:xfrm>
          <a:prstGeom prst="rect">
            <a:avLst/>
          </a:prstGeom>
          <a:noFill/>
        </p:spPr>
        <p:txBody>
          <a:bodyPr wrap="none" rtlCol="0">
            <a:spAutoFit/>
          </a:bodyPr>
          <a:lstStyle/>
          <a:p>
            <a:r>
              <a:rPr lang="en-US" sz="1100" dirty="0">
                <a:latin typeface="Times New Roman" pitchFamily="18" charset="0"/>
                <a:cs typeface="Times New Roman" pitchFamily="18" charset="0"/>
              </a:rPr>
              <a:t>services.exe</a:t>
            </a:r>
          </a:p>
          <a:p>
            <a:r>
              <a:rPr lang="en-US" sz="1100" dirty="0">
                <a:latin typeface="Times New Roman" pitchFamily="18" charset="0"/>
                <a:cs typeface="Times New Roman" pitchFamily="18" charset="0"/>
              </a:rPr>
              <a:t>lsass.exe</a:t>
            </a:r>
          </a:p>
          <a:p>
            <a:r>
              <a:rPr lang="en-US" sz="1100" dirty="0">
                <a:latin typeface="Times New Roman" pitchFamily="18" charset="0"/>
                <a:cs typeface="Times New Roman" pitchFamily="18" charset="0"/>
              </a:rPr>
              <a:t>logonui.exe</a:t>
            </a:r>
            <a:endParaRPr lang="en-IN" sz="1100" dirty="0">
              <a:latin typeface="Times New Roman" pitchFamily="18" charset="0"/>
              <a:cs typeface="Times New Roman" pitchFamily="18" charset="0"/>
            </a:endParaRPr>
          </a:p>
        </p:txBody>
      </p:sp>
      <p:sp>
        <p:nvSpPr>
          <p:cNvPr id="51" name="TextBox 50">
            <a:extLst>
              <a:ext uri="{FF2B5EF4-FFF2-40B4-BE49-F238E27FC236}">
                <a16:creationId xmlns="" xmlns:a16="http://schemas.microsoft.com/office/drawing/2014/main" id="{7FCA49D1-5A5B-48BE-B355-885CDBD23208}"/>
              </a:ext>
            </a:extLst>
          </p:cNvPr>
          <p:cNvSpPr txBox="1"/>
          <p:nvPr/>
        </p:nvSpPr>
        <p:spPr>
          <a:xfrm>
            <a:off x="8348513" y="3716620"/>
            <a:ext cx="936724" cy="1107996"/>
          </a:xfrm>
          <a:prstGeom prst="rect">
            <a:avLst/>
          </a:prstGeom>
          <a:noFill/>
        </p:spPr>
        <p:txBody>
          <a:bodyPr wrap="square" rtlCol="0">
            <a:spAutoFit/>
          </a:bodyPr>
          <a:lstStyle/>
          <a:p>
            <a:r>
              <a:rPr lang="en-US" sz="1100" dirty="0">
                <a:latin typeface="Times New Roman" pitchFamily="18" charset="0"/>
                <a:cs typeface="Times New Roman" pitchFamily="18" charset="0"/>
              </a:rPr>
              <a:t>Loads </a:t>
            </a:r>
            <a:r>
              <a:rPr lang="en-US" sz="1100" dirty="0" smtClean="0">
                <a:latin typeface="Times New Roman" pitchFamily="18" charset="0"/>
                <a:cs typeface="Times New Roman" pitchFamily="18" charset="0"/>
              </a:rPr>
              <a:t>HKCU </a:t>
            </a:r>
            <a:r>
              <a:rPr lang="en-US" sz="1100" dirty="0">
                <a:latin typeface="Times New Roman" pitchFamily="18" charset="0"/>
                <a:cs typeface="Times New Roman" pitchFamily="18" charset="0"/>
              </a:rPr>
              <a:t>registry</a:t>
            </a:r>
          </a:p>
          <a:p>
            <a:r>
              <a:rPr lang="en-US" sz="1100" dirty="0">
                <a:latin typeface="Times New Roman" pitchFamily="18" charset="0"/>
                <a:cs typeface="Times New Roman" pitchFamily="18" charset="0"/>
              </a:rPr>
              <a:t>dwm.exe</a:t>
            </a:r>
          </a:p>
          <a:p>
            <a:r>
              <a:rPr lang="en-US" sz="1100" dirty="0">
                <a:latin typeface="Times New Roman" pitchFamily="18" charset="0"/>
                <a:cs typeface="Times New Roman" pitchFamily="18" charset="0"/>
              </a:rPr>
              <a:t>userinit.exe</a:t>
            </a:r>
          </a:p>
          <a:p>
            <a:r>
              <a:rPr lang="en-US" sz="1100" dirty="0">
                <a:latin typeface="Times New Roman" pitchFamily="18" charset="0"/>
                <a:cs typeface="Times New Roman" pitchFamily="18" charset="0"/>
              </a:rPr>
              <a:t>explorer.exe</a:t>
            </a:r>
            <a:endParaRPr lang="en-IN" sz="1100" dirty="0">
              <a:latin typeface="Times New Roman" pitchFamily="18" charset="0"/>
              <a:cs typeface="Times New Roman" pitchFamily="18" charset="0"/>
            </a:endParaRPr>
          </a:p>
        </p:txBody>
      </p:sp>
      <p:cxnSp>
        <p:nvCxnSpPr>
          <p:cNvPr id="52" name="Elbow Connector 114">
            <a:extLst>
              <a:ext uri="{FF2B5EF4-FFF2-40B4-BE49-F238E27FC236}">
                <a16:creationId xmlns="" xmlns:a16="http://schemas.microsoft.com/office/drawing/2014/main" id="{25DC4648-C8A0-4899-8044-626C753A07DA}"/>
              </a:ext>
            </a:extLst>
          </p:cNvPr>
          <p:cNvCxnSpPr/>
          <p:nvPr/>
        </p:nvCxnSpPr>
        <p:spPr>
          <a:xfrm rot="16200000" flipH="1">
            <a:off x="7419982" y="3817500"/>
            <a:ext cx="1509001" cy="304800"/>
          </a:xfrm>
          <a:prstGeom prst="bentConnector3">
            <a:avLst>
              <a:gd name="adj1" fmla="val 10000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E18B695D-2B37-47F9-8BC5-D6E7AED4E277}"/>
              </a:ext>
            </a:extLst>
          </p:cNvPr>
          <p:cNvCxnSpPr/>
          <p:nvPr/>
        </p:nvCxnSpPr>
        <p:spPr>
          <a:xfrm>
            <a:off x="6705600" y="3225924"/>
            <a:ext cx="0" cy="928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EB1ACBFD-AA64-45F6-B842-DC7E8FCC8A7A}"/>
              </a:ext>
            </a:extLst>
          </p:cNvPr>
          <p:cNvCxnSpPr/>
          <p:nvPr/>
        </p:nvCxnSpPr>
        <p:spPr>
          <a:xfrm>
            <a:off x="6705600" y="3810000"/>
            <a:ext cx="1992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6EF1D963-48B2-46C8-AC73-01BF95F79697}"/>
              </a:ext>
            </a:extLst>
          </p:cNvPr>
          <p:cNvCxnSpPr/>
          <p:nvPr/>
        </p:nvCxnSpPr>
        <p:spPr>
          <a:xfrm>
            <a:off x="6705600" y="3962400"/>
            <a:ext cx="1992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A89AA749-7848-4BF2-8FCF-C190124F9903}"/>
              </a:ext>
            </a:extLst>
          </p:cNvPr>
          <p:cNvCxnSpPr/>
          <p:nvPr/>
        </p:nvCxnSpPr>
        <p:spPr>
          <a:xfrm>
            <a:off x="6705600" y="4154890"/>
            <a:ext cx="1992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1BEDE371-0EAD-410E-A9BC-EE4BA8E1FA68}"/>
              </a:ext>
            </a:extLst>
          </p:cNvPr>
          <p:cNvCxnSpPr/>
          <p:nvPr/>
        </p:nvCxnSpPr>
        <p:spPr>
          <a:xfrm flipV="1">
            <a:off x="8041129" y="3902729"/>
            <a:ext cx="304801" cy="1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 xmlns:a16="http://schemas.microsoft.com/office/drawing/2014/main" id="{75DA9F3E-674C-4D20-B01D-638D24C5CB17}"/>
              </a:ext>
            </a:extLst>
          </p:cNvPr>
          <p:cNvCxnSpPr/>
          <p:nvPr/>
        </p:nvCxnSpPr>
        <p:spPr>
          <a:xfrm>
            <a:off x="8019248" y="43800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 xmlns:a16="http://schemas.microsoft.com/office/drawing/2014/main" id="{DDB73D2F-671B-4A18-84FF-40772D9C3F02}"/>
              </a:ext>
            </a:extLst>
          </p:cNvPr>
          <p:cNvCxnSpPr/>
          <p:nvPr/>
        </p:nvCxnSpPr>
        <p:spPr>
          <a:xfrm>
            <a:off x="8020356" y="4569000"/>
            <a:ext cx="3065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1C9DBBA1-F823-4290-A60E-42F8C7FC9C21}"/>
              </a:ext>
            </a:extLst>
          </p:cNvPr>
          <p:cNvCxnSpPr/>
          <p:nvPr/>
        </p:nvCxnSpPr>
        <p:spPr>
          <a:xfrm flipH="1">
            <a:off x="4734781" y="4164365"/>
            <a:ext cx="228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17583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968543" y="282576"/>
            <a:ext cx="3206913" cy="57150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chemeClr val="accent1"/>
                </a:solidFill>
              </a:rPr>
              <a:t>FILE SYSTEM</a:t>
            </a:r>
            <a:endParaRPr lang="en-IN" sz="3200" b="1" dirty="0">
              <a:solidFill>
                <a:schemeClr val="accent1"/>
              </a:solidFill>
            </a:endParaRPr>
          </a:p>
        </p:txBody>
      </p:sp>
      <p:sp>
        <p:nvSpPr>
          <p:cNvPr id="5" name="TextBox 4"/>
          <p:cNvSpPr txBox="1"/>
          <p:nvPr/>
        </p:nvSpPr>
        <p:spPr>
          <a:xfrm>
            <a:off x="3571748" y="5522168"/>
            <a:ext cx="184731" cy="400110"/>
          </a:xfrm>
          <a:prstGeom prst="rect">
            <a:avLst/>
          </a:prstGeom>
          <a:noFill/>
        </p:spPr>
        <p:txBody>
          <a:bodyPr wrap="none" rtlCol="0">
            <a:spAutoFit/>
          </a:bodyPr>
          <a:lstStyle/>
          <a:p>
            <a:pPr algn="just"/>
            <a:endParaRPr lang="en-US" sz="2000" dirty="0">
              <a:latin typeface="Times New Roman" pitchFamily="18" charset="0"/>
              <a:cs typeface="Times New Roman" pitchFamily="18" charset="0"/>
            </a:endParaRPr>
          </a:p>
        </p:txBody>
      </p:sp>
      <p:sp>
        <p:nvSpPr>
          <p:cNvPr id="6" name="Rectangle 5"/>
          <p:cNvSpPr/>
          <p:nvPr/>
        </p:nvSpPr>
        <p:spPr>
          <a:xfrm>
            <a:off x="3908934" y="3223559"/>
            <a:ext cx="205866" cy="410882"/>
          </a:xfrm>
          <a:prstGeom prst="rect">
            <a:avLst/>
          </a:prstGeom>
        </p:spPr>
        <p:txBody>
          <a:bodyPr wrap="square">
            <a:spAutoFit/>
          </a:bodyPr>
          <a:lstStyle/>
          <a:p>
            <a:pPr>
              <a:lnSpc>
                <a:spcPct val="115000"/>
              </a:lnSpc>
            </a:pPr>
            <a:endParaRPr lang="en-US" dirty="0">
              <a:latin typeface="Times New Roman" pitchFamily="18" charset="0"/>
              <a:ea typeface="Calibri"/>
              <a:cs typeface="Times New Roman" pitchFamily="18" charset="0"/>
            </a:endParaRPr>
          </a:p>
        </p:txBody>
      </p:sp>
      <p:graphicFrame>
        <p:nvGraphicFramePr>
          <p:cNvPr id="7" name="Content Placeholder 3"/>
          <p:cNvGraphicFramePr>
            <a:graphicFrameLocks/>
          </p:cNvGraphicFramePr>
          <p:nvPr>
            <p:extLst>
              <p:ext uri="{D42A27DB-BD31-4B8C-83A1-F6EECF244321}">
                <p14:modId xmlns="" xmlns:p14="http://schemas.microsoft.com/office/powerpoint/2010/main" val="4033646954"/>
              </p:ext>
            </p:extLst>
          </p:nvPr>
        </p:nvGraphicFramePr>
        <p:xfrm>
          <a:off x="533398" y="1981200"/>
          <a:ext cx="8153401" cy="1066800"/>
        </p:xfrm>
        <a:graphic>
          <a:graphicData uri="http://schemas.openxmlformats.org/drawingml/2006/table">
            <a:tbl>
              <a:tblPr>
                <a:tableStyleId>{8799B23B-EC83-4686-B30A-512413B5E67A}</a:tableStyleId>
              </a:tblPr>
              <a:tblGrid>
                <a:gridCol w="1676402"/>
                <a:gridCol w="1676400"/>
                <a:gridCol w="2286000"/>
                <a:gridCol w="2514599"/>
              </a:tblGrid>
              <a:tr h="1066800">
                <a:tc>
                  <a:txBody>
                    <a:bodyPr/>
                    <a:lstStyle/>
                    <a:p>
                      <a:pPr algn="l">
                        <a:lnSpc>
                          <a:spcPct val="115000"/>
                        </a:lnSpc>
                        <a:spcAft>
                          <a:spcPts val="0"/>
                        </a:spcAft>
                      </a:pPr>
                      <a:r>
                        <a:rPr lang="en-US" sz="2400" dirty="0">
                          <a:effectLst/>
                          <a:latin typeface="Times New Roman" pitchFamily="18" charset="0"/>
                          <a:cs typeface="Times New Roman" pitchFamily="18" charset="0"/>
                        </a:rPr>
                        <a:t>Boot Sector </a:t>
                      </a:r>
                      <a:endParaRPr lang="en-US" sz="24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400" dirty="0">
                          <a:effectLst/>
                          <a:latin typeface="Times New Roman" pitchFamily="18" charset="0"/>
                          <a:cs typeface="Times New Roman" pitchFamily="18" charset="0"/>
                        </a:rPr>
                        <a:t>FAT 1</a:t>
                      </a:r>
                      <a:endParaRPr lang="en-US" sz="24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400" dirty="0">
                          <a:effectLst/>
                          <a:latin typeface="Times New Roman" pitchFamily="18" charset="0"/>
                          <a:cs typeface="Times New Roman" pitchFamily="18" charset="0"/>
                        </a:rPr>
                        <a:t>FAT 2 (Duplicate) </a:t>
                      </a:r>
                      <a:endParaRPr lang="en-US" sz="24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400" dirty="0">
                          <a:effectLst/>
                          <a:latin typeface="Times New Roman" pitchFamily="18" charset="0"/>
                          <a:cs typeface="Times New Roman" pitchFamily="18" charset="0"/>
                        </a:rPr>
                        <a:t>Other Folders and All </a:t>
                      </a:r>
                      <a:endParaRPr lang="en-US" sz="2400" dirty="0">
                        <a:effectLst/>
                        <a:latin typeface="Times New Roman" pitchFamily="18" charset="0"/>
                        <a:ea typeface="Calibri"/>
                        <a:cs typeface="Times New Roman" pitchFamily="18" charset="0"/>
                      </a:endParaRPr>
                    </a:p>
                  </a:txBody>
                  <a:tcPr marL="68580" marR="68580" marT="0" marB="0" anchor="ctr"/>
                </a:tc>
              </a:tr>
            </a:tbl>
          </a:graphicData>
        </a:graphic>
      </p:graphicFrame>
      <p:graphicFrame>
        <p:nvGraphicFramePr>
          <p:cNvPr id="8" name="Content Placeholder 3"/>
          <p:cNvGraphicFramePr>
            <a:graphicFrameLocks/>
          </p:cNvGraphicFramePr>
          <p:nvPr>
            <p:extLst>
              <p:ext uri="{D42A27DB-BD31-4B8C-83A1-F6EECF244321}">
                <p14:modId xmlns="" xmlns:p14="http://schemas.microsoft.com/office/powerpoint/2010/main" val="3275253427"/>
              </p:ext>
            </p:extLst>
          </p:nvPr>
        </p:nvGraphicFramePr>
        <p:xfrm>
          <a:off x="468512" y="4221088"/>
          <a:ext cx="8334386" cy="1143372"/>
        </p:xfrm>
        <a:graphic>
          <a:graphicData uri="http://schemas.openxmlformats.org/drawingml/2006/table">
            <a:tbl>
              <a:tblPr>
                <a:tableStyleId>{5940675A-B579-460E-94D1-54222C63F5DA}</a:tableStyleId>
              </a:tblPr>
              <a:tblGrid>
                <a:gridCol w="2192112"/>
                <a:gridCol w="1626408"/>
                <a:gridCol w="1767835"/>
                <a:gridCol w="2748031"/>
              </a:tblGrid>
              <a:tr h="1143372">
                <a:tc>
                  <a:txBody>
                    <a:bodyPr/>
                    <a:lstStyle/>
                    <a:p>
                      <a:pPr>
                        <a:lnSpc>
                          <a:spcPct val="115000"/>
                        </a:lnSpc>
                        <a:spcAft>
                          <a:spcPts val="0"/>
                        </a:spcAft>
                      </a:pPr>
                      <a:r>
                        <a:rPr lang="en-US" sz="2400" dirty="0">
                          <a:effectLst/>
                          <a:latin typeface="Times New Roman" pitchFamily="18" charset="0"/>
                          <a:cs typeface="Times New Roman" pitchFamily="18" charset="0"/>
                        </a:rPr>
                        <a:t>NTFS Boot Sector </a:t>
                      </a:r>
                      <a:endParaRPr lang="en-US" sz="24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US" sz="2400" dirty="0">
                          <a:effectLst/>
                          <a:latin typeface="Times New Roman" pitchFamily="18" charset="0"/>
                          <a:cs typeface="Times New Roman" pitchFamily="18" charset="0"/>
                        </a:rPr>
                        <a:t>Master File Table </a:t>
                      </a:r>
                      <a:endParaRPr lang="en-US" sz="24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US" sz="2400" dirty="0">
                          <a:effectLst/>
                          <a:latin typeface="Times New Roman" pitchFamily="18" charset="0"/>
                          <a:cs typeface="Times New Roman" pitchFamily="18" charset="0"/>
                        </a:rPr>
                        <a:t>File System Data </a:t>
                      </a:r>
                      <a:endParaRPr lang="en-US" sz="24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US" sz="2400" dirty="0">
                          <a:effectLst/>
                          <a:latin typeface="Times New Roman" pitchFamily="18" charset="0"/>
                          <a:cs typeface="Times New Roman" pitchFamily="18" charset="0"/>
                        </a:rPr>
                        <a:t>Master File Table Copy </a:t>
                      </a:r>
                      <a:endParaRPr lang="en-US" sz="2400" dirty="0">
                        <a:effectLst/>
                        <a:latin typeface="Times New Roman" pitchFamily="18" charset="0"/>
                        <a:ea typeface="Calibri"/>
                        <a:cs typeface="Times New Roman" pitchFamily="18" charset="0"/>
                      </a:endParaRPr>
                    </a:p>
                  </a:txBody>
                  <a:tcPr marL="68580" marR="68580" marT="0" marB="0" anchor="ctr"/>
                </a:tc>
              </a:tr>
            </a:tbl>
          </a:graphicData>
        </a:graphic>
      </p:graphicFrame>
      <p:sp>
        <p:nvSpPr>
          <p:cNvPr id="9" name="TextBox 8"/>
          <p:cNvSpPr txBox="1"/>
          <p:nvPr/>
        </p:nvSpPr>
        <p:spPr>
          <a:xfrm>
            <a:off x="482824" y="1484784"/>
            <a:ext cx="1512168" cy="400110"/>
          </a:xfrm>
          <a:prstGeom prst="rect">
            <a:avLst/>
          </a:prstGeom>
          <a:noFill/>
        </p:spPr>
        <p:txBody>
          <a:bodyPr wrap="square" rtlCol="0">
            <a:spAutoFit/>
          </a:bodyPr>
          <a:lstStyle/>
          <a:p>
            <a:r>
              <a:rPr lang="en-US" sz="2000" b="1" dirty="0" smtClean="0">
                <a:latin typeface="Verdana" pitchFamily="34" charset="0"/>
                <a:ea typeface="Verdana" pitchFamily="34" charset="0"/>
                <a:cs typeface="Verdana" pitchFamily="34" charset="0"/>
              </a:rPr>
              <a:t>FAT</a:t>
            </a:r>
            <a:endParaRPr lang="en-US" sz="2000" b="1" dirty="0">
              <a:latin typeface="Verdana" pitchFamily="34" charset="0"/>
              <a:ea typeface="Verdana" pitchFamily="34" charset="0"/>
              <a:cs typeface="Verdana" pitchFamily="34" charset="0"/>
            </a:endParaRPr>
          </a:p>
        </p:txBody>
      </p:sp>
      <p:sp>
        <p:nvSpPr>
          <p:cNvPr id="10" name="TextBox 9"/>
          <p:cNvSpPr txBox="1"/>
          <p:nvPr/>
        </p:nvSpPr>
        <p:spPr>
          <a:xfrm>
            <a:off x="468512" y="3634441"/>
            <a:ext cx="1512168" cy="400110"/>
          </a:xfrm>
          <a:prstGeom prst="rect">
            <a:avLst/>
          </a:prstGeom>
          <a:noFill/>
        </p:spPr>
        <p:txBody>
          <a:bodyPr wrap="square" rtlCol="0">
            <a:spAutoFit/>
          </a:bodyPr>
          <a:lstStyle/>
          <a:p>
            <a:r>
              <a:rPr lang="en-US" sz="2000" b="1" dirty="0" smtClean="0">
                <a:latin typeface="Verdana" pitchFamily="34" charset="0"/>
                <a:ea typeface="Verdana" pitchFamily="34" charset="0"/>
                <a:cs typeface="Verdana" pitchFamily="34" charset="0"/>
              </a:rPr>
              <a:t>NTFS</a:t>
            </a:r>
            <a:endParaRPr lang="en-US" sz="2000" b="1"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41758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76200"/>
            <a:ext cx="8229600" cy="1143000"/>
          </a:xfrm>
        </p:spPr>
        <p:txBody>
          <a:bodyPr>
            <a:normAutofit/>
          </a:bodyPr>
          <a:lstStyle/>
          <a:p>
            <a:pPr algn="ctr"/>
            <a:r>
              <a:rPr lang="en-US" sz="3200" b="1" dirty="0" smtClean="0">
                <a:solidFill>
                  <a:schemeClr val="accent1"/>
                </a:solidFill>
                <a:latin typeface="Verdana" pitchFamily="34" charset="0"/>
                <a:ea typeface="Verdana" pitchFamily="34" charset="0"/>
                <a:cs typeface="Verdana" pitchFamily="34" charset="0"/>
              </a:rPr>
              <a:t>PROCESS STATE</a:t>
            </a:r>
            <a:endParaRPr lang="en-US" sz="3200" b="1" dirty="0">
              <a:solidFill>
                <a:schemeClr val="accent1"/>
              </a:solidFill>
              <a:latin typeface="Verdana" pitchFamily="34" charset="0"/>
              <a:ea typeface="Verdana" pitchFamily="34" charset="0"/>
              <a:cs typeface="Verdana" pitchFamily="34" charset="0"/>
            </a:endParaRPr>
          </a:p>
        </p:txBody>
      </p:sp>
      <p:pic>
        <p:nvPicPr>
          <p:cNvPr id="6" name="Content Placeholder 5"/>
          <p:cNvPicPr>
            <a:picLocks noGrp="1" noChangeAspect="1"/>
          </p:cNvPicPr>
          <p:nvPr>
            <p:ph idx="4294967295"/>
          </p:nvPr>
        </p:nvPicPr>
        <p:blipFill>
          <a:blip r:embed="rId2">
            <a:extLst>
              <a:ext uri="{28A0092B-C50C-407E-A947-70E740481C1C}">
                <a14:useLocalDpi xmlns="" xmlns:a14="http://schemas.microsoft.com/office/drawing/2010/main" val="0"/>
              </a:ext>
            </a:extLst>
          </a:blip>
          <a:stretch>
            <a:fillRect/>
          </a:stretch>
        </p:blipFill>
        <p:spPr>
          <a:xfrm>
            <a:off x="1447800" y="1412875"/>
            <a:ext cx="6096000" cy="4475163"/>
          </a:xfrm>
        </p:spPr>
      </p:pic>
    </p:spTree>
    <p:extLst>
      <p:ext uri="{BB962C8B-B14F-4D97-AF65-F5344CB8AC3E}">
        <p14:creationId xmlns="" xmlns:p14="http://schemas.microsoft.com/office/powerpoint/2010/main" val="2358089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6072" y="274638"/>
            <a:ext cx="6044927" cy="57150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chemeClr val="accent1"/>
                </a:solidFill>
              </a:rPr>
              <a:t>MEMORY MANAGEMENT</a:t>
            </a:r>
            <a:endParaRPr lang="en-US" sz="3200" b="1" dirty="0">
              <a:solidFill>
                <a:schemeClr val="accent1"/>
              </a:solidFill>
            </a:endParaRPr>
          </a:p>
        </p:txBody>
      </p:sp>
      <p:sp>
        <p:nvSpPr>
          <p:cNvPr id="3" name="Text Placeholder 2"/>
          <p:cNvSpPr txBox="1">
            <a:spLocks/>
          </p:cNvSpPr>
          <p:nvPr/>
        </p:nvSpPr>
        <p:spPr>
          <a:xfrm>
            <a:off x="5103812" y="1295400"/>
            <a:ext cx="2744788" cy="609600"/>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dirty="0" smtClean="0">
                <a:latin typeface="Times New Roman" pitchFamily="18" charset="0"/>
                <a:cs typeface="Times New Roman" pitchFamily="18" charset="0"/>
              </a:rPr>
              <a:t>                  Paging</a:t>
            </a:r>
            <a:endParaRPr lang="en-US" sz="2000" b="1" dirty="0">
              <a:latin typeface="Times New Roman" pitchFamily="18" charset="0"/>
              <a:cs typeface="Times New Roman" pitchFamily="18" charset="0"/>
            </a:endParaRPr>
          </a:p>
        </p:txBody>
      </p:sp>
      <p:pic>
        <p:nvPicPr>
          <p:cNvPr id="4" name="Content Placeholder 6" descr="9_04_PagedMemoryTransfer.jpg"/>
          <p:cNvPicPr>
            <a:picLocks noChangeAspect="1"/>
          </p:cNvPicPr>
          <p:nvPr/>
        </p:nvPicPr>
        <p:blipFill>
          <a:blip r:embed="rId2" cstate="print"/>
          <a:stretch>
            <a:fillRect/>
          </a:stretch>
        </p:blipFill>
        <p:spPr>
          <a:xfrm>
            <a:off x="5257800" y="1676400"/>
            <a:ext cx="3733800" cy="4370294"/>
          </a:xfrm>
          <a:prstGeom prst="rect">
            <a:avLst/>
          </a:prstGeom>
        </p:spPr>
      </p:pic>
      <p:sp>
        <p:nvSpPr>
          <p:cNvPr id="12" name="TextBox 11"/>
          <p:cNvSpPr txBox="1"/>
          <p:nvPr/>
        </p:nvSpPr>
        <p:spPr>
          <a:xfrm>
            <a:off x="381000" y="2946737"/>
            <a:ext cx="3200400"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smtClean="0">
                <a:latin typeface="Verdana" pitchFamily="34" charset="0"/>
                <a:ea typeface="Verdana" pitchFamily="34" charset="0"/>
                <a:cs typeface="Verdana" pitchFamily="34" charset="0"/>
              </a:rPr>
              <a:t>Segmentation</a:t>
            </a:r>
          </a:p>
          <a:p>
            <a:pPr marL="457200" indent="-457200"/>
            <a:endParaRPr lang="en-US" sz="2000" b="1" dirty="0" smtClean="0">
              <a:latin typeface="Verdana" pitchFamily="34" charset="0"/>
              <a:ea typeface="Verdana" pitchFamily="34" charset="0"/>
              <a:cs typeface="Verdana" pitchFamily="34" charset="0"/>
            </a:endParaRPr>
          </a:p>
          <a:p>
            <a:pPr marL="457200" indent="-457200">
              <a:buFont typeface="Arial" panose="020B0604020202020204" pitchFamily="34" charset="0"/>
              <a:buChar char="•"/>
            </a:pPr>
            <a:r>
              <a:rPr lang="en-US" sz="2000" b="1" dirty="0">
                <a:latin typeface="Verdana" pitchFamily="34" charset="0"/>
                <a:ea typeface="Verdana" pitchFamily="34" charset="0"/>
                <a:cs typeface="Verdana" pitchFamily="34" charset="0"/>
              </a:rPr>
              <a:t>F</a:t>
            </a:r>
            <a:r>
              <a:rPr lang="en-US" sz="2000" b="1" dirty="0" smtClean="0">
                <a:latin typeface="Verdana" pitchFamily="34" charset="0"/>
                <a:ea typeface="Verdana" pitchFamily="34" charset="0"/>
                <a:cs typeface="Verdana" pitchFamily="34" charset="0"/>
              </a:rPr>
              <a:t>ragmentation</a:t>
            </a:r>
            <a:endParaRPr lang="en-US" sz="2000" b="1" dirty="0">
              <a:latin typeface="Verdana" pitchFamily="34" charset="0"/>
              <a:ea typeface="Verdana" pitchFamily="34" charset="0"/>
              <a:cs typeface="Verdana" pitchFamily="34" charset="0"/>
            </a:endParaRPr>
          </a:p>
        </p:txBody>
      </p:sp>
      <p:sp>
        <p:nvSpPr>
          <p:cNvPr id="13" name="TextBox 12"/>
          <p:cNvSpPr txBox="1"/>
          <p:nvPr/>
        </p:nvSpPr>
        <p:spPr>
          <a:xfrm>
            <a:off x="447964" y="3953470"/>
            <a:ext cx="3285836" cy="1015663"/>
          </a:xfrm>
          <a:prstGeom prst="rect">
            <a:avLst/>
          </a:prstGeom>
          <a:noFill/>
        </p:spPr>
        <p:txBody>
          <a:bodyPr wrap="square" rtlCol="0">
            <a:spAutoFit/>
          </a:bodyPr>
          <a:lstStyle/>
          <a:p>
            <a:endParaRPr lang="en-US" sz="2000" b="1" dirty="0" smtClean="0">
              <a:latin typeface="Verdana" pitchFamily="34" charset="0"/>
              <a:ea typeface="Verdana" pitchFamily="34" charset="0"/>
              <a:cs typeface="Verdana" pitchFamily="34" charset="0"/>
            </a:endParaRPr>
          </a:p>
          <a:p>
            <a:r>
              <a:rPr lang="en-US" sz="2000" b="1" dirty="0" smtClean="0">
                <a:latin typeface="Verdana" pitchFamily="34" charset="0"/>
                <a:ea typeface="Verdana" pitchFamily="34" charset="0"/>
                <a:cs typeface="Verdana" pitchFamily="34" charset="0"/>
              </a:rPr>
              <a:t>Demand paging:</a:t>
            </a:r>
          </a:p>
          <a:p>
            <a:endParaRPr lang="en-US" sz="2000" b="1" dirty="0">
              <a:latin typeface="Verdana" pitchFamily="34" charset="0"/>
              <a:ea typeface="Verdana" pitchFamily="34" charset="0"/>
              <a:cs typeface="Verdana" pitchFamily="34" charset="0"/>
            </a:endParaRPr>
          </a:p>
        </p:txBody>
      </p:sp>
      <p:sp>
        <p:nvSpPr>
          <p:cNvPr id="14" name="TextBox 13"/>
          <p:cNvSpPr txBox="1"/>
          <p:nvPr/>
        </p:nvSpPr>
        <p:spPr>
          <a:xfrm>
            <a:off x="457200" y="4648200"/>
            <a:ext cx="4800600"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latin typeface="Verdana" pitchFamily="34" charset="0"/>
                <a:ea typeface="Verdana" pitchFamily="34" charset="0"/>
                <a:cs typeface="Verdana" pitchFamily="34" charset="0"/>
              </a:rPr>
              <a:t>Bring a page into the memory when it is needed.</a:t>
            </a:r>
          </a:p>
          <a:p>
            <a:pPr marL="285750" indent="-285750" algn="just">
              <a:buFont typeface="Arial" panose="020B0604020202020204" pitchFamily="34" charset="0"/>
              <a:buChar char="•"/>
            </a:pPr>
            <a:r>
              <a:rPr lang="en-US" dirty="0">
                <a:latin typeface="Verdana" pitchFamily="34" charset="0"/>
                <a:ea typeface="Verdana" pitchFamily="34" charset="0"/>
                <a:cs typeface="Verdana" pitchFamily="34" charset="0"/>
              </a:rPr>
              <a:t>A</a:t>
            </a:r>
            <a:r>
              <a:rPr lang="en-US" dirty="0" smtClean="0">
                <a:latin typeface="Verdana" pitchFamily="34" charset="0"/>
                <a:ea typeface="Verdana" pitchFamily="34" charset="0"/>
                <a:cs typeface="Verdana" pitchFamily="34" charset="0"/>
              </a:rPr>
              <a:t>fter </a:t>
            </a:r>
            <a:r>
              <a:rPr lang="en-US" dirty="0">
                <a:latin typeface="Verdana" pitchFamily="34" charset="0"/>
                <a:ea typeface="Verdana" pitchFamily="34" charset="0"/>
                <a:cs typeface="Verdana" pitchFamily="34" charset="0"/>
              </a:rPr>
              <a:t>a new page is loaded, the process starts execution from the beginning.</a:t>
            </a:r>
          </a:p>
        </p:txBody>
      </p:sp>
      <p:sp>
        <p:nvSpPr>
          <p:cNvPr id="15" name="TextBox 14"/>
          <p:cNvSpPr txBox="1"/>
          <p:nvPr/>
        </p:nvSpPr>
        <p:spPr>
          <a:xfrm>
            <a:off x="381000" y="1371600"/>
            <a:ext cx="4637088" cy="400110"/>
          </a:xfrm>
          <a:prstGeom prst="rect">
            <a:avLst/>
          </a:prstGeom>
          <a:noFill/>
        </p:spPr>
        <p:txBody>
          <a:bodyPr wrap="square" rtlCol="0">
            <a:spAutoFit/>
          </a:bodyPr>
          <a:lstStyle/>
          <a:p>
            <a:r>
              <a:rPr lang="en-US" sz="2000" b="1" dirty="0" smtClean="0">
                <a:latin typeface="Verdana" pitchFamily="34" charset="0"/>
                <a:ea typeface="Verdana" pitchFamily="34" charset="0"/>
                <a:cs typeface="Verdana" pitchFamily="34" charset="0"/>
              </a:rPr>
              <a:t>Types of memory:</a:t>
            </a:r>
            <a:endParaRPr lang="en-US" sz="2000" dirty="0" smtClean="0">
              <a:latin typeface="Verdana" pitchFamily="34" charset="0"/>
              <a:ea typeface="Verdana" pitchFamily="34" charset="0"/>
              <a:cs typeface="Verdana" pitchFamily="34" charset="0"/>
            </a:endParaRPr>
          </a:p>
        </p:txBody>
      </p:sp>
      <p:sp>
        <p:nvSpPr>
          <p:cNvPr id="16" name="TextBox 15"/>
          <p:cNvSpPr txBox="1"/>
          <p:nvPr/>
        </p:nvSpPr>
        <p:spPr>
          <a:xfrm>
            <a:off x="533400" y="1828800"/>
            <a:ext cx="3276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Verdana" pitchFamily="34" charset="0"/>
                <a:ea typeface="Verdana" pitchFamily="34" charset="0"/>
                <a:cs typeface="Verdana" pitchFamily="34" charset="0"/>
              </a:rPr>
              <a:t>Physical Memory</a:t>
            </a:r>
          </a:p>
          <a:p>
            <a:pPr marL="285750" indent="-285750"/>
            <a:endParaRPr lang="en-US" dirty="0" smtClean="0">
              <a:latin typeface="Verdana" pitchFamily="34" charset="0"/>
              <a:ea typeface="Verdana" pitchFamily="34" charset="0"/>
              <a:cs typeface="Verdana" pitchFamily="34" charset="0"/>
            </a:endParaRPr>
          </a:p>
          <a:p>
            <a:pPr marL="285750" indent="-285750">
              <a:buFont typeface="Arial" panose="020B0604020202020204" pitchFamily="34" charset="0"/>
              <a:buChar char="•"/>
            </a:pPr>
            <a:r>
              <a:rPr lang="en-US" dirty="0" smtClean="0">
                <a:latin typeface="Verdana" pitchFamily="34" charset="0"/>
                <a:ea typeface="Verdana" pitchFamily="34" charset="0"/>
                <a:cs typeface="Verdana" pitchFamily="34" charset="0"/>
              </a:rPr>
              <a:t>Virtual Memory</a:t>
            </a:r>
          </a:p>
          <a:p>
            <a:pPr marL="285750" indent="-285750">
              <a:buFont typeface="Arial" panose="020B0604020202020204" pitchFamily="34" charset="0"/>
              <a:buChar char="•"/>
            </a:pPr>
            <a:endParaRPr lang="en-US"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417583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275856" y="2399193"/>
            <a:ext cx="4914082" cy="1182207"/>
          </a:xfrm>
        </p:spPr>
        <p:txBody>
          <a:bodyPr>
            <a:normAutofit/>
          </a:bodyPr>
          <a:lstStyle/>
          <a:p>
            <a:r>
              <a:rPr lang="en-US" sz="3400" b="1" dirty="0" smtClean="0">
                <a:solidFill>
                  <a:schemeClr val="bg1"/>
                </a:solidFill>
                <a:latin typeface="Verdana" pitchFamily="34" charset="0"/>
                <a:ea typeface="Verdana" pitchFamily="34" charset="0"/>
                <a:cs typeface="Verdana" pitchFamily="34" charset="0"/>
              </a:rPr>
              <a:t>WINDOWS</a:t>
            </a:r>
          </a:p>
          <a:p>
            <a:r>
              <a:rPr lang="en-US" sz="3400" b="1" dirty="0" smtClean="0">
                <a:solidFill>
                  <a:schemeClr val="bg1"/>
                </a:solidFill>
                <a:latin typeface="Verdana" pitchFamily="34" charset="0"/>
                <a:ea typeface="Verdana" pitchFamily="34" charset="0"/>
                <a:cs typeface="Verdana" pitchFamily="34" charset="0"/>
              </a:rPr>
              <a:t> </a:t>
            </a:r>
          </a:p>
          <a:p>
            <a:r>
              <a:rPr lang="en-US" sz="3400" b="1" dirty="0" smtClean="0">
                <a:solidFill>
                  <a:schemeClr val="bg1"/>
                </a:solidFill>
                <a:latin typeface="Verdana" pitchFamily="34" charset="0"/>
                <a:ea typeface="Verdana" pitchFamily="34" charset="0"/>
                <a:cs typeface="Verdana" pitchFamily="34" charset="0"/>
              </a:rPr>
              <a:t>ESSENTIALS</a:t>
            </a:r>
            <a:endParaRPr lang="en-IN" sz="34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1997855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56072" y="274638"/>
            <a:ext cx="6044927" cy="57150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chemeClr val="accent1"/>
                </a:solidFill>
              </a:rPr>
              <a:t>      INTRODUCTION</a:t>
            </a:r>
            <a:endParaRPr lang="en-US" sz="3200" b="1" dirty="0">
              <a:solidFill>
                <a:schemeClr val="accent1"/>
              </a:solidFill>
            </a:endParaRPr>
          </a:p>
        </p:txBody>
      </p:sp>
      <p:sp>
        <p:nvSpPr>
          <p:cNvPr id="6" name="TextBox 5"/>
          <p:cNvSpPr txBox="1"/>
          <p:nvPr/>
        </p:nvSpPr>
        <p:spPr>
          <a:xfrm>
            <a:off x="584472" y="1219200"/>
            <a:ext cx="8559528" cy="1754326"/>
          </a:xfrm>
          <a:prstGeom prst="rect">
            <a:avLst/>
          </a:prstGeom>
          <a:noFill/>
        </p:spPr>
        <p:txBody>
          <a:bodyPr wrap="square" rtlCol="0">
            <a:spAutoFit/>
          </a:bodyPr>
          <a:lstStyle/>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DOMAIN</a:t>
            </a:r>
            <a:r>
              <a:rPr lang="en-IN" b="1" dirty="0" smtClean="0">
                <a:latin typeface="Verdana" pitchFamily="34" charset="0"/>
                <a:ea typeface="Verdana" pitchFamily="34" charset="0"/>
                <a:cs typeface="Verdana" pitchFamily="34" charset="0"/>
              </a:rPr>
              <a:t> :  </a:t>
            </a:r>
          </a:p>
          <a:p>
            <a:endParaRPr lang="en-IN" b="1" dirty="0">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Administrative logical boundary</a:t>
            </a:r>
          </a:p>
          <a:p>
            <a:endParaRPr lang="en-IN" dirty="0" smtClean="0">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Its not physically present but logical entity which perform multiple administrative activities.</a:t>
            </a:r>
          </a:p>
        </p:txBody>
      </p:sp>
      <p:sp>
        <p:nvSpPr>
          <p:cNvPr id="7" name="TextBox 6"/>
          <p:cNvSpPr txBox="1"/>
          <p:nvPr/>
        </p:nvSpPr>
        <p:spPr>
          <a:xfrm>
            <a:off x="584472" y="3581400"/>
            <a:ext cx="7949928" cy="1200329"/>
          </a:xfrm>
          <a:prstGeom prst="rect">
            <a:avLst/>
          </a:prstGeom>
          <a:noFill/>
        </p:spPr>
        <p:txBody>
          <a:bodyPr wrap="square" rtlCol="0">
            <a:spAutoFit/>
          </a:bodyPr>
          <a:lstStyle/>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DOMAIN CONTROLLER :</a:t>
            </a:r>
          </a:p>
          <a:p>
            <a:endParaRPr lang="en-IN" b="1" u="sng"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The server which host the domain.</a:t>
            </a:r>
          </a:p>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 </a:t>
            </a:r>
            <a:endParaRPr lang="en-IN" b="1" u="sng"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9" name="TextBox 8"/>
          <p:cNvSpPr txBox="1"/>
          <p:nvPr/>
        </p:nvSpPr>
        <p:spPr>
          <a:xfrm>
            <a:off x="584472" y="5105400"/>
            <a:ext cx="7797528" cy="1200329"/>
          </a:xfrm>
          <a:prstGeom prst="rect">
            <a:avLst/>
          </a:prstGeom>
          <a:noFill/>
        </p:spPr>
        <p:txBody>
          <a:bodyPr wrap="square" rtlCol="0">
            <a:spAutoFit/>
          </a:bodyPr>
          <a:lstStyle/>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ADDS : </a:t>
            </a:r>
          </a:p>
          <a:p>
            <a:endParaRPr lang="en-IN"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Centralized repository for all domain information.</a:t>
            </a:r>
          </a:p>
          <a:p>
            <a:pPr marL="285750" indent="-285750">
              <a:buFont typeface="Arial" pitchFamily="34" charset="0"/>
              <a:buChar char="•"/>
            </a:pPr>
            <a:r>
              <a:rPr lang="en-IN" dirty="0">
                <a:latin typeface="Verdana" pitchFamily="34" charset="0"/>
                <a:ea typeface="Verdana" pitchFamily="34" charset="0"/>
                <a:cs typeface="Verdana" pitchFamily="34" charset="0"/>
              </a:rPr>
              <a:t>P</a:t>
            </a:r>
            <a:r>
              <a:rPr lang="en-IN" dirty="0" smtClean="0">
                <a:latin typeface="Verdana" pitchFamily="34" charset="0"/>
                <a:ea typeface="Verdana" pitchFamily="34" charset="0"/>
                <a:cs typeface="Verdana" pitchFamily="34" charset="0"/>
              </a:rPr>
              <a:t>erforming authentication and authorization. </a:t>
            </a:r>
          </a:p>
        </p:txBody>
      </p:sp>
    </p:spTree>
    <p:extLst>
      <p:ext uri="{BB962C8B-B14F-4D97-AF65-F5344CB8AC3E}">
        <p14:creationId xmlns="" xmlns:p14="http://schemas.microsoft.com/office/powerpoint/2010/main" val="108477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609600"/>
            <a:ext cx="7238999" cy="2308324"/>
          </a:xfrm>
          <a:prstGeom prst="rect">
            <a:avLst/>
          </a:prstGeom>
          <a:noFill/>
        </p:spPr>
        <p:txBody>
          <a:bodyPr wrap="square" rtlCol="0">
            <a:spAutoFit/>
          </a:bodyPr>
          <a:lstStyle/>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WDS :</a:t>
            </a:r>
          </a:p>
          <a:p>
            <a:endParaRPr lang="en-IN"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windows deployment service </a:t>
            </a:r>
          </a:p>
          <a:p>
            <a:endParaRPr lang="en-IN" dirty="0" smtClean="0">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It is a server which gives the ability to the administrator to deploy windows OS remotely. </a:t>
            </a:r>
          </a:p>
          <a:p>
            <a:pPr marL="285750" indent="-285750">
              <a:buFont typeface="Arial" pitchFamily="34" charset="0"/>
              <a:buChar char="•"/>
            </a:pPr>
            <a:endParaRPr lang="en-IN" dirty="0" smtClean="0">
              <a:latin typeface="Verdana" pitchFamily="34" charset="0"/>
              <a:ea typeface="Verdana" pitchFamily="34" charset="0"/>
              <a:cs typeface="Verdana" pitchFamily="34" charset="0"/>
            </a:endParaRPr>
          </a:p>
          <a:p>
            <a:pPr marL="285750" indent="-285750">
              <a:buFont typeface="Arial" pitchFamily="34" charset="0"/>
              <a:buChar char="•"/>
            </a:pPr>
            <a:endParaRPr lang="en-IN" dirty="0">
              <a:latin typeface="Verdana" pitchFamily="34" charset="0"/>
              <a:ea typeface="Verdana" pitchFamily="34" charset="0"/>
              <a:cs typeface="Verdana" pitchFamily="34" charset="0"/>
            </a:endParaRPr>
          </a:p>
        </p:txBody>
      </p:sp>
      <p:sp>
        <p:nvSpPr>
          <p:cNvPr id="4" name="TextBox 3"/>
          <p:cNvSpPr txBox="1"/>
          <p:nvPr/>
        </p:nvSpPr>
        <p:spPr>
          <a:xfrm>
            <a:off x="685800" y="3124200"/>
            <a:ext cx="7239000" cy="2031325"/>
          </a:xfrm>
          <a:prstGeom prst="rect">
            <a:avLst/>
          </a:prstGeom>
          <a:noFill/>
        </p:spPr>
        <p:txBody>
          <a:bodyPr wrap="square" rtlCol="0">
            <a:spAutoFit/>
          </a:bodyPr>
          <a:lstStyle/>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GROUP POLICY : </a:t>
            </a:r>
          </a:p>
          <a:p>
            <a:endParaRPr lang="en-IN"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Set of administrative task which perform on domain user.</a:t>
            </a:r>
          </a:p>
          <a:p>
            <a:endParaRPr lang="en-IN" dirty="0" smtClean="0">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It’s provides </a:t>
            </a:r>
            <a:r>
              <a:rPr lang="en-IN" dirty="0">
                <a:latin typeface="Verdana" pitchFamily="34" charset="0"/>
                <a:ea typeface="Verdana" pitchFamily="34" charset="0"/>
                <a:cs typeface="Verdana" pitchFamily="34" charset="0"/>
              </a:rPr>
              <a:t>centralized management and configuration of operating systems, applications, and users' settings in an Active Directory environment.</a:t>
            </a:r>
          </a:p>
        </p:txBody>
      </p:sp>
    </p:spTree>
    <p:extLst>
      <p:ext uri="{BB962C8B-B14F-4D97-AF65-F5344CB8AC3E}">
        <p14:creationId xmlns="" xmlns:p14="http://schemas.microsoft.com/office/powerpoint/2010/main" val="354798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838200"/>
            <a:ext cx="7010399" cy="2031325"/>
          </a:xfrm>
          <a:prstGeom prst="rect">
            <a:avLst/>
          </a:prstGeom>
          <a:noFill/>
        </p:spPr>
        <p:txBody>
          <a:bodyPr wrap="square" rtlCol="0">
            <a:spAutoFit/>
          </a:bodyPr>
          <a:lstStyle/>
          <a:p>
            <a:r>
              <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rPr>
              <a:t>FSRM: </a:t>
            </a:r>
          </a:p>
          <a:p>
            <a:endParaRPr lang="en-IN" b="1" u="sng" dirty="0" smtClean="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It is </a:t>
            </a:r>
            <a:r>
              <a:rPr lang="en-IN" dirty="0">
                <a:latin typeface="Verdana" pitchFamily="34" charset="0"/>
                <a:ea typeface="Verdana" pitchFamily="34" charset="0"/>
                <a:cs typeface="Verdana" pitchFamily="34" charset="0"/>
              </a:rPr>
              <a:t>a role service in Windows Server that enables you to manage and classify data stored on file </a:t>
            </a:r>
            <a:r>
              <a:rPr lang="en-IN" dirty="0" smtClean="0">
                <a:latin typeface="Verdana" pitchFamily="34" charset="0"/>
                <a:ea typeface="Verdana" pitchFamily="34" charset="0"/>
                <a:cs typeface="Verdana" pitchFamily="34" charset="0"/>
              </a:rPr>
              <a:t>servers.</a:t>
            </a:r>
          </a:p>
          <a:p>
            <a:endParaRPr lang="en-IN" b="1" u="sng"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marL="285750" indent="-285750">
              <a:buFont typeface="Arial" pitchFamily="34" charset="0"/>
              <a:buChar char="•"/>
            </a:pPr>
            <a:r>
              <a:rPr lang="en-IN" dirty="0" smtClean="0">
                <a:latin typeface="Verdana" pitchFamily="34" charset="0"/>
                <a:ea typeface="Verdana" pitchFamily="34" charset="0"/>
                <a:cs typeface="Verdana" pitchFamily="34" charset="0"/>
              </a:rPr>
              <a:t>There </a:t>
            </a:r>
            <a:r>
              <a:rPr lang="en-IN" dirty="0">
                <a:latin typeface="Verdana" pitchFamily="34" charset="0"/>
                <a:ea typeface="Verdana" pitchFamily="34" charset="0"/>
                <a:cs typeface="Verdana" pitchFamily="34" charset="0"/>
              </a:rPr>
              <a:t>are five main features in </a:t>
            </a:r>
            <a:r>
              <a:rPr lang="en-IN" dirty="0" smtClean="0">
                <a:latin typeface="Verdana" pitchFamily="34" charset="0"/>
                <a:ea typeface="Verdana" pitchFamily="34" charset="0"/>
                <a:cs typeface="Verdana" pitchFamily="34" charset="0"/>
              </a:rPr>
              <a:t>FSRM -&gt;</a:t>
            </a:r>
          </a:p>
          <a:p>
            <a:pPr marL="285750" indent="-285750">
              <a:buFont typeface="Arial" pitchFamily="34" charset="0"/>
              <a:buChar char="•"/>
            </a:pPr>
            <a:endParaRPr lang="en-IN" dirty="0" smtClean="0">
              <a:latin typeface="Verdana" pitchFamily="34" charset="0"/>
              <a:ea typeface="Verdana" pitchFamily="34" charset="0"/>
              <a:cs typeface="Verdana" pitchFamily="34" charset="0"/>
            </a:endParaRPr>
          </a:p>
        </p:txBody>
      </p:sp>
      <p:sp>
        <p:nvSpPr>
          <p:cNvPr id="6" name="TextBox 5"/>
          <p:cNvSpPr txBox="1"/>
          <p:nvPr/>
        </p:nvSpPr>
        <p:spPr>
          <a:xfrm>
            <a:off x="3657600" y="2819400"/>
            <a:ext cx="4648200" cy="1754326"/>
          </a:xfrm>
          <a:prstGeom prst="rect">
            <a:avLst/>
          </a:prstGeom>
          <a:noFill/>
        </p:spPr>
        <p:txBody>
          <a:bodyPr wrap="square" rtlCol="0">
            <a:spAutoFit/>
          </a:bodyPr>
          <a:lstStyle/>
          <a:p>
            <a:pPr marL="285750" indent="-285750">
              <a:buFont typeface="Arial" pitchFamily="34" charset="0"/>
              <a:buChar char="•"/>
            </a:pPr>
            <a:r>
              <a:rPr lang="en-IN" dirty="0" smtClean="0">
                <a:latin typeface="Verdana" pitchFamily="34" charset="0"/>
                <a:ea typeface="Verdana" pitchFamily="34" charset="0"/>
                <a:cs typeface="Verdana" pitchFamily="34" charset="0"/>
              </a:rPr>
              <a:t>Quota management</a:t>
            </a:r>
          </a:p>
          <a:p>
            <a:pPr marL="285750" indent="-285750">
              <a:buFont typeface="Arial" pitchFamily="34" charset="0"/>
              <a:buChar char="•"/>
            </a:pPr>
            <a:r>
              <a:rPr lang="en-IN" dirty="0" smtClean="0">
                <a:latin typeface="Verdana" pitchFamily="34" charset="0"/>
                <a:ea typeface="Verdana" pitchFamily="34" charset="0"/>
                <a:cs typeface="Verdana" pitchFamily="34" charset="0"/>
              </a:rPr>
              <a:t>File classification </a:t>
            </a:r>
          </a:p>
          <a:p>
            <a:pPr marL="285750" indent="-285750">
              <a:buFont typeface="Arial" pitchFamily="34" charset="0"/>
              <a:buChar char="•"/>
            </a:pPr>
            <a:r>
              <a:rPr lang="en-IN" dirty="0" smtClean="0">
                <a:latin typeface="Verdana" pitchFamily="34" charset="0"/>
                <a:ea typeface="Verdana" pitchFamily="34" charset="0"/>
                <a:cs typeface="Verdana" pitchFamily="34" charset="0"/>
              </a:rPr>
              <a:t>Storage reports </a:t>
            </a:r>
          </a:p>
          <a:p>
            <a:pPr marL="285750" indent="-285750">
              <a:buFont typeface="Arial" pitchFamily="34" charset="0"/>
              <a:buChar char="•"/>
            </a:pPr>
            <a:r>
              <a:rPr lang="en-IN" dirty="0" smtClean="0">
                <a:latin typeface="Verdana" pitchFamily="34" charset="0"/>
                <a:ea typeface="Verdana" pitchFamily="34" charset="0"/>
                <a:cs typeface="Verdana" pitchFamily="34" charset="0"/>
              </a:rPr>
              <a:t>File screening management</a:t>
            </a:r>
          </a:p>
          <a:p>
            <a:pPr marL="285750" indent="-285750">
              <a:buFont typeface="Arial" pitchFamily="34" charset="0"/>
              <a:buChar char="•"/>
            </a:pPr>
            <a:r>
              <a:rPr lang="en-IN" dirty="0" smtClean="0">
                <a:latin typeface="Verdana" pitchFamily="34" charset="0"/>
                <a:ea typeface="Verdana" pitchFamily="34" charset="0"/>
                <a:cs typeface="Verdana" pitchFamily="34" charset="0"/>
              </a:rPr>
              <a:t>File management</a:t>
            </a:r>
          </a:p>
          <a:p>
            <a:endParaRPr lang="en-IN"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401225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275856" y="2399193"/>
            <a:ext cx="4914082" cy="1182207"/>
          </a:xfrm>
        </p:spPr>
        <p:txBody>
          <a:bodyPr>
            <a:normAutofit/>
          </a:bodyPr>
          <a:lstStyle/>
          <a:p>
            <a:r>
              <a:rPr lang="en-US" sz="3400" b="1" dirty="0" smtClean="0">
                <a:solidFill>
                  <a:schemeClr val="bg1"/>
                </a:solidFill>
                <a:latin typeface="Verdana" pitchFamily="34" charset="0"/>
                <a:ea typeface="Verdana" pitchFamily="34" charset="0"/>
                <a:cs typeface="Verdana" pitchFamily="34" charset="0"/>
              </a:rPr>
              <a:t>LINUX</a:t>
            </a:r>
            <a:endParaRPr lang="en-IN" sz="34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518379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99690" y="76200"/>
            <a:ext cx="3301110" cy="830997"/>
          </a:xfrm>
          <a:prstGeom prst="rect">
            <a:avLst/>
          </a:prstGeom>
          <a:noFill/>
        </p:spPr>
        <p:txBody>
          <a:bodyPr wrap="square" lIns="91440" tIns="45720" rIns="91440" bIns="45720">
            <a:spAutoFit/>
          </a:bodyPr>
          <a:lstStyle/>
          <a:p>
            <a:pPr algn="ctr"/>
            <a:r>
              <a:rPr lang="en-US" sz="3600" dirty="0">
                <a:ln w="0"/>
                <a:solidFill>
                  <a:schemeClr val="tx2">
                    <a:lumMod val="60000"/>
                    <a:lumOff val="40000"/>
                  </a:schemeClr>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Contents</a:t>
            </a:r>
            <a:r>
              <a:rPr lang="en-US" sz="4800" dirty="0">
                <a:ln w="0"/>
                <a:solidFill>
                  <a:schemeClr val="tx2">
                    <a:lumMod val="60000"/>
                    <a:lumOff val="40000"/>
                  </a:schemeClr>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 </a:t>
            </a:r>
            <a:endParaRPr lang="en-US" sz="4800" b="0" cap="none" spc="0" dirty="0">
              <a:ln w="0"/>
              <a:solidFill>
                <a:schemeClr val="tx2">
                  <a:lumMod val="60000"/>
                  <a:lumOff val="40000"/>
                </a:schemeClr>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endParaRPr>
          </a:p>
        </p:txBody>
      </p:sp>
      <p:sp>
        <p:nvSpPr>
          <p:cNvPr id="6" name="TextBox 5"/>
          <p:cNvSpPr txBox="1"/>
          <p:nvPr/>
        </p:nvSpPr>
        <p:spPr>
          <a:xfrm>
            <a:off x="500743" y="1021621"/>
            <a:ext cx="5442857" cy="5755422"/>
          </a:xfrm>
          <a:prstGeom prst="rect">
            <a:avLst/>
          </a:prstGeom>
          <a:noFill/>
        </p:spPr>
        <p:txBody>
          <a:bodyPr wrap="square" rtlCol="0">
            <a:spAutoFit/>
          </a:bodyPr>
          <a:lstStyle/>
          <a:p>
            <a:pPr marL="457200" indent="-457200">
              <a:lnSpc>
                <a:spcPct val="200000"/>
              </a:lnSpc>
              <a:buFont typeface="Wingdings" pitchFamily="2" charset="2"/>
              <a:buChar char="q"/>
            </a:pPr>
            <a:r>
              <a:rPr lang="en-IN" sz="2000" dirty="0" smtClean="0">
                <a:latin typeface="Verdana" pitchFamily="34" charset="0"/>
                <a:ea typeface="Verdana" pitchFamily="34" charset="0"/>
                <a:cs typeface="Verdana" pitchFamily="34" charset="0"/>
              </a:rPr>
              <a:t>Hardware Fundamentals</a:t>
            </a:r>
            <a:endParaRPr lang="en-IN" sz="2000" dirty="0">
              <a:latin typeface="Verdana" pitchFamily="34" charset="0"/>
              <a:ea typeface="Verdana" pitchFamily="34" charset="0"/>
              <a:cs typeface="Verdana" pitchFamily="34" charset="0"/>
            </a:endParaRPr>
          </a:p>
          <a:p>
            <a:pPr marL="457200" indent="-457200">
              <a:lnSpc>
                <a:spcPct val="200000"/>
              </a:lnSpc>
              <a:buFont typeface="Wingdings" pitchFamily="2" charset="2"/>
              <a:buChar char="q"/>
            </a:pPr>
            <a:r>
              <a:rPr lang="en-IN" sz="2000" dirty="0">
                <a:latin typeface="Verdana" pitchFamily="34" charset="0"/>
                <a:ea typeface="Verdana" pitchFamily="34" charset="0"/>
                <a:cs typeface="Verdana" pitchFamily="34" charset="0"/>
              </a:rPr>
              <a:t>Windows </a:t>
            </a:r>
            <a:r>
              <a:rPr lang="en-IN" sz="2000" dirty="0" smtClean="0">
                <a:latin typeface="Verdana" pitchFamily="34" charset="0"/>
                <a:ea typeface="Verdana" pitchFamily="34" charset="0"/>
                <a:cs typeface="Verdana" pitchFamily="34" charset="0"/>
              </a:rPr>
              <a:t>Fundamentals</a:t>
            </a:r>
          </a:p>
          <a:p>
            <a:pPr marL="457200" indent="-457200">
              <a:lnSpc>
                <a:spcPct val="200000"/>
              </a:lnSpc>
              <a:buFont typeface="Wingdings" pitchFamily="2" charset="2"/>
              <a:buChar char="q"/>
            </a:pPr>
            <a:r>
              <a:rPr lang="en-IN" sz="2000" dirty="0" smtClean="0">
                <a:latin typeface="Verdana" pitchFamily="34" charset="0"/>
                <a:ea typeface="Verdana" pitchFamily="34" charset="0"/>
                <a:cs typeface="Verdana" pitchFamily="34" charset="0"/>
              </a:rPr>
              <a:t>Linux </a:t>
            </a:r>
            <a:r>
              <a:rPr lang="en-IN" sz="2000" dirty="0">
                <a:latin typeface="Verdana" pitchFamily="34" charset="0"/>
                <a:ea typeface="Verdana" pitchFamily="34" charset="0"/>
                <a:cs typeface="Verdana" pitchFamily="34" charset="0"/>
              </a:rPr>
              <a:t>Fundamentals</a:t>
            </a:r>
          </a:p>
          <a:p>
            <a:pPr marL="457200" indent="-457200">
              <a:lnSpc>
                <a:spcPct val="200000"/>
              </a:lnSpc>
              <a:buFont typeface="Wingdings" pitchFamily="2" charset="2"/>
              <a:buChar char="q"/>
            </a:pPr>
            <a:r>
              <a:rPr lang="en-IN" sz="2000" dirty="0">
                <a:latin typeface="Verdana" pitchFamily="34" charset="0"/>
                <a:ea typeface="Verdana" pitchFamily="34" charset="0"/>
                <a:cs typeface="Verdana" pitchFamily="34" charset="0"/>
              </a:rPr>
              <a:t>Network Fundamentals</a:t>
            </a:r>
          </a:p>
          <a:p>
            <a:pPr marL="457200" indent="-457200">
              <a:lnSpc>
                <a:spcPct val="200000"/>
              </a:lnSpc>
              <a:buFont typeface="Wingdings" pitchFamily="2" charset="2"/>
              <a:buChar char="q"/>
            </a:pPr>
            <a:r>
              <a:rPr lang="en-IN" sz="2000" dirty="0">
                <a:latin typeface="Verdana" pitchFamily="34" charset="0"/>
                <a:ea typeface="Verdana" pitchFamily="34" charset="0"/>
                <a:cs typeface="Verdana" pitchFamily="34" charset="0"/>
              </a:rPr>
              <a:t>Network Services</a:t>
            </a:r>
          </a:p>
          <a:p>
            <a:pPr marL="457200" indent="-457200">
              <a:lnSpc>
                <a:spcPct val="200000"/>
              </a:lnSpc>
              <a:buFont typeface="Wingdings" pitchFamily="2" charset="2"/>
              <a:buChar char="q"/>
            </a:pPr>
            <a:r>
              <a:rPr lang="en-IN" sz="2000" dirty="0">
                <a:latin typeface="Verdana" pitchFamily="34" charset="0"/>
                <a:ea typeface="Verdana" pitchFamily="34" charset="0"/>
                <a:cs typeface="Verdana" pitchFamily="34" charset="0"/>
              </a:rPr>
              <a:t>Database</a:t>
            </a:r>
          </a:p>
          <a:p>
            <a:pPr marL="457200" indent="-457200">
              <a:lnSpc>
                <a:spcPct val="200000"/>
              </a:lnSpc>
              <a:buFont typeface="Wingdings" pitchFamily="2" charset="2"/>
              <a:buChar char="q"/>
            </a:pPr>
            <a:r>
              <a:rPr lang="en-IN" sz="2000" dirty="0">
                <a:latin typeface="Verdana" pitchFamily="34" charset="0"/>
                <a:ea typeface="Verdana" pitchFamily="34" charset="0"/>
                <a:cs typeface="Verdana" pitchFamily="34" charset="0"/>
              </a:rPr>
              <a:t>Applications</a:t>
            </a:r>
          </a:p>
          <a:p>
            <a:pPr marL="457200" indent="-457200">
              <a:lnSpc>
                <a:spcPct val="200000"/>
              </a:lnSpc>
              <a:buFont typeface="Wingdings" pitchFamily="2" charset="2"/>
              <a:buChar char="q"/>
            </a:pPr>
            <a:r>
              <a:rPr lang="en-IN" sz="2000" dirty="0">
                <a:latin typeface="Verdana" pitchFamily="34" charset="0"/>
                <a:ea typeface="Verdana" pitchFamily="34" charset="0"/>
                <a:cs typeface="Verdana" pitchFamily="34" charset="0"/>
              </a:rPr>
              <a:t>Storage</a:t>
            </a:r>
          </a:p>
          <a:p>
            <a:pPr marL="342900" indent="-342900">
              <a:lnSpc>
                <a:spcPct val="200000"/>
              </a:lnSpc>
              <a:buFont typeface="Wingdings" pitchFamily="2" charset="2"/>
              <a:buChar char="q"/>
            </a:pPr>
            <a:endParaRPr lang="en-IN" sz="2000"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412105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981200" y="-182563"/>
            <a:ext cx="54200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70C0"/>
                </a:solidFill>
                <a:latin typeface="Verdana" pitchFamily="34" charset="0"/>
                <a:ea typeface="Verdana" pitchFamily="34" charset="0"/>
                <a:cs typeface="Verdana" pitchFamily="34" charset="0"/>
              </a:rPr>
              <a:t>LINUX SUBSYSTEMS</a:t>
            </a:r>
            <a:endParaRPr lang="en-US" sz="3200" b="1" dirty="0">
              <a:solidFill>
                <a:srgbClr val="0070C0"/>
              </a:solidFill>
              <a:latin typeface="Verdana" pitchFamily="34" charset="0"/>
              <a:ea typeface="Verdana" pitchFamily="34" charset="0"/>
              <a:cs typeface="Verdana" pitchFamily="34" charset="0"/>
            </a:endParaRPr>
          </a:p>
        </p:txBody>
      </p:sp>
      <p:sp>
        <p:nvSpPr>
          <p:cNvPr id="4" name="Rectangle 3"/>
          <p:cNvSpPr/>
          <p:nvPr/>
        </p:nvSpPr>
        <p:spPr>
          <a:xfrm>
            <a:off x="2760518" y="997527"/>
            <a:ext cx="2819400" cy="9906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dirty="0" smtClean="0">
                <a:latin typeface="Times New Roman" pitchFamily="18" charset="0"/>
                <a:cs typeface="Times New Roman" pitchFamily="18" charset="0"/>
              </a:rPr>
              <a:t>User applications</a:t>
            </a:r>
            <a:endParaRPr lang="en-IN" sz="2800" dirty="0">
              <a:latin typeface="Times New Roman" pitchFamily="18" charset="0"/>
              <a:cs typeface="Times New Roman" pitchFamily="18" charset="0"/>
            </a:endParaRPr>
          </a:p>
        </p:txBody>
      </p:sp>
      <p:sp>
        <p:nvSpPr>
          <p:cNvPr id="5" name="Rectangle 4"/>
          <p:cNvSpPr/>
          <p:nvPr/>
        </p:nvSpPr>
        <p:spPr>
          <a:xfrm>
            <a:off x="2760518" y="2479964"/>
            <a:ext cx="2819400" cy="9906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dirty="0" smtClean="0">
                <a:latin typeface="Times New Roman" pitchFamily="18" charset="0"/>
                <a:cs typeface="Times New Roman" pitchFamily="18" charset="0"/>
              </a:rPr>
              <a:t>OS Services</a:t>
            </a:r>
            <a:endParaRPr lang="en-IN" sz="2800" dirty="0">
              <a:latin typeface="Times New Roman" pitchFamily="18" charset="0"/>
              <a:cs typeface="Times New Roman" pitchFamily="18" charset="0"/>
            </a:endParaRPr>
          </a:p>
        </p:txBody>
      </p:sp>
      <p:sp>
        <p:nvSpPr>
          <p:cNvPr id="6" name="Rectangle 5"/>
          <p:cNvSpPr/>
          <p:nvPr/>
        </p:nvSpPr>
        <p:spPr>
          <a:xfrm>
            <a:off x="2781300" y="3934691"/>
            <a:ext cx="2819400" cy="9906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dirty="0" smtClean="0">
                <a:latin typeface="Times New Roman" pitchFamily="18" charset="0"/>
                <a:cs typeface="Times New Roman" pitchFamily="18" charset="0"/>
              </a:rPr>
              <a:t>Linux Kernel</a:t>
            </a:r>
            <a:endParaRPr lang="en-IN" sz="2800" dirty="0">
              <a:latin typeface="Times New Roman" pitchFamily="18" charset="0"/>
              <a:cs typeface="Times New Roman" pitchFamily="18" charset="0"/>
            </a:endParaRPr>
          </a:p>
        </p:txBody>
      </p:sp>
      <p:sp>
        <p:nvSpPr>
          <p:cNvPr id="7" name="Rectangle 6"/>
          <p:cNvSpPr/>
          <p:nvPr/>
        </p:nvSpPr>
        <p:spPr>
          <a:xfrm>
            <a:off x="2802083" y="5389418"/>
            <a:ext cx="2819400" cy="9906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dirty="0" smtClean="0">
                <a:latin typeface="Times New Roman" pitchFamily="18" charset="0"/>
                <a:cs typeface="Times New Roman" pitchFamily="18" charset="0"/>
              </a:rPr>
              <a:t>Hardware Controllers</a:t>
            </a:r>
            <a:endParaRPr lang="en-IN" sz="2800" dirty="0">
              <a:latin typeface="Times New Roman" pitchFamily="18" charset="0"/>
              <a:cs typeface="Times New Roman" pitchFamily="18" charset="0"/>
            </a:endParaRPr>
          </a:p>
        </p:txBody>
      </p:sp>
      <p:cxnSp>
        <p:nvCxnSpPr>
          <p:cNvPr id="8" name="Straight Arrow Connector 7"/>
          <p:cNvCxnSpPr/>
          <p:nvPr/>
        </p:nvCxnSpPr>
        <p:spPr>
          <a:xfrm>
            <a:off x="4170218" y="1981200"/>
            <a:ext cx="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4191000" y="3477491"/>
            <a:ext cx="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p:nvPr/>
        </p:nvCxnSpPr>
        <p:spPr>
          <a:xfrm>
            <a:off x="4211783" y="4932218"/>
            <a:ext cx="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 xmlns:p14="http://schemas.microsoft.com/office/powerpoint/2010/main" val="1631822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047801" y="0"/>
            <a:ext cx="77913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70C0"/>
                </a:solidFill>
                <a:latin typeface="Verdana" pitchFamily="34" charset="0"/>
                <a:ea typeface="Verdana" pitchFamily="34" charset="0"/>
                <a:cs typeface="Verdana" pitchFamily="34" charset="0"/>
              </a:rPr>
              <a:t>KERNEL AND ITS SUBSYSTEMS</a:t>
            </a:r>
            <a:endParaRPr lang="en-US" sz="3200" b="1" dirty="0">
              <a:solidFill>
                <a:srgbClr val="0070C0"/>
              </a:solidFill>
              <a:latin typeface="Verdana" pitchFamily="34" charset="0"/>
              <a:ea typeface="Verdana" pitchFamily="34" charset="0"/>
              <a:cs typeface="Verdana" pitchFamily="34" charset="0"/>
            </a:endParaRPr>
          </a:p>
        </p:txBody>
      </p:sp>
      <p:pic>
        <p:nvPicPr>
          <p:cNvPr id="4" name="Picture 3"/>
          <p:cNvPicPr>
            <a:picLocks noGrp="1" noChangeAspect="1" noChangeArrowheads="1"/>
          </p:cNvPicPr>
          <p:nvPr/>
        </p:nvPicPr>
        <p:blipFill>
          <a:blip r:embed="rId2"/>
          <a:srcRect/>
          <a:stretch>
            <a:fillRect/>
          </a:stretch>
        </p:blipFill>
        <p:spPr bwMode="auto">
          <a:xfrm>
            <a:off x="1066801" y="1196752"/>
            <a:ext cx="7010400" cy="5029200"/>
          </a:xfrm>
          <a:prstGeom prst="rect">
            <a:avLst/>
          </a:prstGeom>
          <a:noFill/>
          <a:ln w="9525">
            <a:noFill/>
            <a:miter lim="800000"/>
            <a:headEnd/>
            <a:tailEnd/>
          </a:ln>
          <a:effectLst/>
        </p:spPr>
      </p:pic>
    </p:spTree>
    <p:extLst>
      <p:ext uri="{BB962C8B-B14F-4D97-AF65-F5344CB8AC3E}">
        <p14:creationId xmlns="" xmlns:p14="http://schemas.microsoft.com/office/powerpoint/2010/main" val="3453431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76200"/>
            <a:ext cx="8229600" cy="1143000"/>
          </a:xfrm>
        </p:spPr>
        <p:txBody>
          <a:bodyPr>
            <a:normAutofit/>
          </a:bodyPr>
          <a:lstStyle/>
          <a:p>
            <a:r>
              <a:rPr lang="en-US" sz="3200" b="1" dirty="0" smtClean="0">
                <a:solidFill>
                  <a:schemeClr val="accent1"/>
                </a:solidFill>
                <a:latin typeface="Verdana" pitchFamily="34" charset="0"/>
                <a:ea typeface="Verdana" pitchFamily="34" charset="0"/>
                <a:cs typeface="Verdana" pitchFamily="34" charset="0"/>
              </a:rPr>
              <a:t>BOOTING PROCESS</a:t>
            </a:r>
            <a:endParaRPr lang="en-US" sz="3200" b="1" dirty="0">
              <a:solidFill>
                <a:schemeClr val="accent1"/>
              </a:solidFill>
              <a:latin typeface="Verdana" pitchFamily="34" charset="0"/>
              <a:ea typeface="Verdana" pitchFamily="34" charset="0"/>
              <a:cs typeface="Verdana" pitchFamily="34" charset="0"/>
            </a:endParaRPr>
          </a:p>
        </p:txBody>
      </p:sp>
      <p:pic>
        <p:nvPicPr>
          <p:cNvPr id="4" name="Picture 3"/>
          <p:cNvPicPr>
            <a:picLocks noChangeAspect="1"/>
          </p:cNvPicPr>
          <p:nvPr/>
        </p:nvPicPr>
        <p:blipFill>
          <a:blip r:embed="rId2"/>
          <a:stretch>
            <a:fillRect/>
          </a:stretch>
        </p:blipFill>
        <p:spPr>
          <a:xfrm>
            <a:off x="533400" y="990600"/>
            <a:ext cx="3657600" cy="527168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95800" y="1219200"/>
            <a:ext cx="4572000" cy="4953000"/>
          </a:xfrm>
          <a:prstGeom prst="rect">
            <a:avLst/>
          </a:prstGeom>
        </p:spPr>
      </p:pic>
    </p:spTree>
    <p:extLst>
      <p:ext uri="{BB962C8B-B14F-4D97-AF65-F5344CB8AC3E}">
        <p14:creationId xmlns="" xmlns:p14="http://schemas.microsoft.com/office/powerpoint/2010/main" val="3571335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28600"/>
            <a:ext cx="8229600" cy="1143000"/>
          </a:xfrm>
        </p:spPr>
        <p:txBody>
          <a:bodyPr>
            <a:normAutofit/>
          </a:bodyPr>
          <a:lstStyle/>
          <a:p>
            <a:r>
              <a:rPr lang="en-US" sz="3200" b="1" dirty="0" smtClean="0">
                <a:solidFill>
                  <a:schemeClr val="accent1"/>
                </a:solidFill>
                <a:latin typeface="Verdana" pitchFamily="34" charset="0"/>
                <a:ea typeface="Verdana" pitchFamily="34" charset="0"/>
                <a:cs typeface="Verdana" pitchFamily="34" charset="0"/>
              </a:rPr>
              <a:t>File System</a:t>
            </a:r>
            <a:endParaRPr lang="en-US" sz="3200" b="1" dirty="0">
              <a:solidFill>
                <a:schemeClr val="accent1"/>
              </a:solidFill>
              <a:latin typeface="Verdana" pitchFamily="34" charset="0"/>
              <a:ea typeface="Verdana" pitchFamily="34" charset="0"/>
              <a:cs typeface="Verdana"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66921" y="1371600"/>
            <a:ext cx="7567479" cy="4620098"/>
          </a:xfrm>
          <a:prstGeom prst="rect">
            <a:avLst/>
          </a:prstGeom>
        </p:spPr>
      </p:pic>
    </p:spTree>
    <p:extLst>
      <p:ext uri="{BB962C8B-B14F-4D97-AF65-F5344CB8AC3E}">
        <p14:creationId xmlns="" xmlns:p14="http://schemas.microsoft.com/office/powerpoint/2010/main" val="2158595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676400" y="76200"/>
            <a:ext cx="6275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accent1"/>
                </a:solidFill>
                <a:latin typeface="Verdana" pitchFamily="34" charset="0"/>
                <a:ea typeface="Verdana" pitchFamily="34" charset="0"/>
                <a:cs typeface="Verdana" pitchFamily="34" charset="0"/>
              </a:rPr>
              <a:t>PROCESS MANAGEMENT</a:t>
            </a:r>
            <a:endParaRPr lang="en-US" sz="3200" b="1" dirty="0">
              <a:solidFill>
                <a:schemeClr val="accent1"/>
              </a:solidFill>
              <a:latin typeface="Verdana" pitchFamily="34" charset="0"/>
              <a:ea typeface="Verdana" pitchFamily="34" charset="0"/>
              <a:cs typeface="Verdana" pitchFamily="34" charset="0"/>
            </a:endParaRPr>
          </a:p>
        </p:txBody>
      </p:sp>
      <p:sp>
        <p:nvSpPr>
          <p:cNvPr id="3" name="Content Placeholder 1048611"/>
          <p:cNvSpPr>
            <a:spLocks noGrp="1"/>
          </p:cNvSpPr>
          <p:nvPr/>
        </p:nvSpPr>
        <p:spPr>
          <a:xfrm>
            <a:off x="4800600" y="1219200"/>
            <a:ext cx="4211960" cy="350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dirty="0" smtClean="0">
              <a:latin typeface="Verdana" pitchFamily="34" charset="0"/>
              <a:ea typeface="Verdana" pitchFamily="34" charset="0"/>
              <a:cs typeface="Verdana" pitchFamily="34" charset="0"/>
            </a:endParaRPr>
          </a:p>
          <a:p>
            <a:pPr marL="0" indent="0">
              <a:buNone/>
            </a:pPr>
            <a:r>
              <a:rPr lang="en-GB" sz="2000" b="1" u="sng" dirty="0" smtClean="0">
                <a:latin typeface="Verdana" pitchFamily="34" charset="0"/>
                <a:ea typeface="Verdana" pitchFamily="34" charset="0"/>
                <a:cs typeface="Verdana" pitchFamily="34" charset="0"/>
              </a:rPr>
              <a:t>Process Scheduling</a:t>
            </a:r>
            <a:r>
              <a:rPr lang="en-GB" sz="2000" b="1" dirty="0" smtClean="0">
                <a:latin typeface="Verdana" pitchFamily="34" charset="0"/>
                <a:ea typeface="Verdana" pitchFamily="34" charset="0"/>
                <a:cs typeface="Verdana" pitchFamily="34" charset="0"/>
              </a:rPr>
              <a:t>:</a:t>
            </a:r>
          </a:p>
          <a:p>
            <a:pPr marL="0" indent="0">
              <a:buNone/>
            </a:pPr>
            <a:r>
              <a:rPr lang="en-GB" sz="2000" b="1" dirty="0" smtClean="0">
                <a:latin typeface="Verdana" pitchFamily="34" charset="0"/>
                <a:ea typeface="Verdana" pitchFamily="34" charset="0"/>
                <a:cs typeface="Verdana" pitchFamily="34" charset="0"/>
              </a:rPr>
              <a:t>Non-</a:t>
            </a:r>
            <a:r>
              <a:rPr lang="en-GB" sz="2000" b="1" dirty="0" err="1" smtClean="0">
                <a:latin typeface="Verdana" pitchFamily="34" charset="0"/>
                <a:ea typeface="Verdana" pitchFamily="34" charset="0"/>
                <a:cs typeface="Verdana" pitchFamily="34" charset="0"/>
              </a:rPr>
              <a:t>preemptive</a:t>
            </a:r>
            <a:r>
              <a:rPr lang="en-GB" sz="2000" b="1" dirty="0" smtClean="0">
                <a:latin typeface="Verdana" pitchFamily="34" charset="0"/>
                <a:ea typeface="Verdana" pitchFamily="34" charset="0"/>
                <a:cs typeface="Verdana" pitchFamily="34" charset="0"/>
              </a:rPr>
              <a:t>:</a:t>
            </a:r>
            <a:endParaRPr lang="en-GB" sz="2000" b="1" dirty="0">
              <a:latin typeface="Verdana" pitchFamily="34" charset="0"/>
              <a:ea typeface="Verdana" pitchFamily="34" charset="0"/>
              <a:cs typeface="Verdana" pitchFamily="34" charset="0"/>
            </a:endParaRPr>
          </a:p>
          <a:p>
            <a:pPr marL="0" indent="0">
              <a:buNone/>
            </a:pPr>
            <a:r>
              <a:rPr lang="en-GB" sz="2000" dirty="0" smtClean="0">
                <a:latin typeface="Verdana" pitchFamily="34" charset="0"/>
                <a:ea typeface="Verdana" pitchFamily="34" charset="0"/>
                <a:cs typeface="Verdana" pitchFamily="34" charset="0"/>
              </a:rPr>
              <a:t>1)FCFS </a:t>
            </a:r>
            <a:r>
              <a:rPr lang="en-GB" sz="2000" dirty="0">
                <a:latin typeface="Verdana" pitchFamily="34" charset="0"/>
                <a:ea typeface="Verdana" pitchFamily="34" charset="0"/>
                <a:cs typeface="Verdana" pitchFamily="34" charset="0"/>
              </a:rPr>
              <a:t>(First Come First </a:t>
            </a:r>
            <a:r>
              <a:rPr lang="en-GB" sz="2000" dirty="0" smtClean="0">
                <a:latin typeface="Verdana" pitchFamily="34" charset="0"/>
                <a:ea typeface="Verdana" pitchFamily="34" charset="0"/>
                <a:cs typeface="Verdana" pitchFamily="34" charset="0"/>
              </a:rPr>
              <a:t>Serve)</a:t>
            </a:r>
          </a:p>
          <a:p>
            <a:pPr marL="0" indent="0">
              <a:buNone/>
            </a:pPr>
            <a:r>
              <a:rPr lang="en-GB" sz="2000" dirty="0" smtClean="0">
                <a:latin typeface="Verdana" pitchFamily="34" charset="0"/>
                <a:ea typeface="Verdana" pitchFamily="34" charset="0"/>
                <a:cs typeface="Verdana" pitchFamily="34" charset="0"/>
              </a:rPr>
              <a:t>2</a:t>
            </a:r>
            <a:r>
              <a:rPr lang="en-GB" sz="2000" dirty="0">
                <a:latin typeface="Verdana" pitchFamily="34" charset="0"/>
                <a:ea typeface="Verdana" pitchFamily="34" charset="0"/>
                <a:cs typeface="Verdana" pitchFamily="34" charset="0"/>
              </a:rPr>
              <a:t>) SJF (Shortest Job First</a:t>
            </a:r>
            <a:r>
              <a:rPr lang="en-GB" sz="2000" dirty="0" smtClean="0">
                <a:latin typeface="Verdana" pitchFamily="34" charset="0"/>
                <a:ea typeface="Verdana" pitchFamily="34" charset="0"/>
                <a:cs typeface="Verdana" pitchFamily="34" charset="0"/>
              </a:rPr>
              <a:t>)</a:t>
            </a:r>
            <a:r>
              <a:rPr lang="en-GB" sz="2000" dirty="0">
                <a:latin typeface="Verdana" pitchFamily="34" charset="0"/>
                <a:ea typeface="Verdana" pitchFamily="34" charset="0"/>
                <a:cs typeface="Verdana" pitchFamily="34" charset="0"/>
              </a:rPr>
              <a:t>
</a:t>
            </a:r>
            <a:r>
              <a:rPr lang="en-GB" sz="2000" b="1" dirty="0" err="1" smtClean="0">
                <a:latin typeface="Verdana" pitchFamily="34" charset="0"/>
                <a:ea typeface="Verdana" pitchFamily="34" charset="0"/>
                <a:cs typeface="Verdana" pitchFamily="34" charset="0"/>
              </a:rPr>
              <a:t>Preemptive</a:t>
            </a:r>
            <a:r>
              <a:rPr lang="en-GB" sz="2000" b="1" dirty="0" smtClean="0">
                <a:latin typeface="Verdana" pitchFamily="34" charset="0"/>
                <a:ea typeface="Verdana" pitchFamily="34" charset="0"/>
                <a:cs typeface="Verdana" pitchFamily="34" charset="0"/>
              </a:rPr>
              <a:t> :</a:t>
            </a:r>
            <a:endParaRPr lang="en-GB" sz="2000" b="1" dirty="0">
              <a:latin typeface="Verdana" pitchFamily="34" charset="0"/>
              <a:ea typeface="Verdana" pitchFamily="34" charset="0"/>
              <a:cs typeface="Verdana" pitchFamily="34" charset="0"/>
            </a:endParaRPr>
          </a:p>
          <a:p>
            <a:pPr marL="0" indent="0">
              <a:buNone/>
            </a:pPr>
            <a:r>
              <a:rPr lang="en-GB" sz="2000" dirty="0" smtClean="0">
                <a:latin typeface="Verdana" pitchFamily="34" charset="0"/>
                <a:ea typeface="Verdana" pitchFamily="34" charset="0"/>
                <a:cs typeface="Verdana" pitchFamily="34" charset="0"/>
              </a:rPr>
              <a:t>1)Round </a:t>
            </a:r>
            <a:r>
              <a:rPr lang="en-GB" sz="2000" dirty="0">
                <a:latin typeface="Verdana" pitchFamily="34" charset="0"/>
                <a:ea typeface="Verdana" pitchFamily="34" charset="0"/>
                <a:cs typeface="Verdana" pitchFamily="34" charset="0"/>
              </a:rPr>
              <a:t>Robin
</a:t>
            </a:r>
            <a:r>
              <a:rPr lang="en-GB" sz="2000" dirty="0" smtClean="0">
                <a:latin typeface="Verdana" pitchFamily="34" charset="0"/>
                <a:ea typeface="Verdana" pitchFamily="34" charset="0"/>
                <a:cs typeface="Verdana" pitchFamily="34" charset="0"/>
              </a:rPr>
              <a:t>2)Priority </a:t>
            </a:r>
            <a:r>
              <a:rPr lang="en-GB" sz="2000" dirty="0">
                <a:latin typeface="Verdana" pitchFamily="34" charset="0"/>
                <a:ea typeface="Verdana" pitchFamily="34" charset="0"/>
                <a:cs typeface="Verdana" pitchFamily="34" charset="0"/>
              </a:rPr>
              <a:t>Scheduling.</a:t>
            </a:r>
          </a:p>
          <a:p>
            <a:endParaRPr lang="en-GB" sz="2000" dirty="0">
              <a:latin typeface="Verdana" pitchFamily="34" charset="0"/>
              <a:ea typeface="Verdana" pitchFamily="34" charset="0"/>
              <a:cs typeface="Verdana" pitchFamily="34" charset="0"/>
            </a:endParaRPr>
          </a:p>
        </p:txBody>
      </p:sp>
      <p:sp>
        <p:nvSpPr>
          <p:cNvPr id="4" name="Content Placeholder 1"/>
          <p:cNvSpPr>
            <a:spLocks noGrp="1"/>
          </p:cNvSpPr>
          <p:nvPr/>
        </p:nvSpPr>
        <p:spPr>
          <a:xfrm>
            <a:off x="551284" y="1592262"/>
            <a:ext cx="322862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u="sng" dirty="0">
                <a:latin typeface="Verdana" pitchFamily="34" charset="0"/>
                <a:ea typeface="Verdana" pitchFamily="34" charset="0"/>
                <a:cs typeface="Verdana" pitchFamily="34" charset="0"/>
              </a:rPr>
              <a:t>Types of Processes:</a:t>
            </a:r>
          </a:p>
          <a:p>
            <a:r>
              <a:rPr lang="en-GB" sz="2000" dirty="0" err="1">
                <a:latin typeface="Verdana" pitchFamily="34" charset="0"/>
                <a:ea typeface="Verdana" pitchFamily="34" charset="0"/>
                <a:cs typeface="Verdana" pitchFamily="34" charset="0"/>
              </a:rPr>
              <a:t>Init</a:t>
            </a:r>
            <a:r>
              <a:rPr lang="en-GB" sz="2000" dirty="0">
                <a:latin typeface="Verdana" pitchFamily="34" charset="0"/>
                <a:ea typeface="Verdana" pitchFamily="34" charset="0"/>
                <a:cs typeface="Verdana" pitchFamily="34" charset="0"/>
              </a:rPr>
              <a:t> Process</a:t>
            </a:r>
          </a:p>
          <a:p>
            <a:r>
              <a:rPr lang="en-GB" sz="2000" dirty="0">
                <a:latin typeface="Verdana" pitchFamily="34" charset="0"/>
                <a:ea typeface="Verdana" pitchFamily="34" charset="0"/>
                <a:cs typeface="Verdana" pitchFamily="34" charset="0"/>
              </a:rPr>
              <a:t>Parent Process</a:t>
            </a:r>
          </a:p>
          <a:p>
            <a:r>
              <a:rPr lang="en-GB" sz="2000" dirty="0">
                <a:latin typeface="Verdana" pitchFamily="34" charset="0"/>
                <a:ea typeface="Verdana" pitchFamily="34" charset="0"/>
                <a:cs typeface="Verdana" pitchFamily="34" charset="0"/>
              </a:rPr>
              <a:t>Child Process</a:t>
            </a:r>
          </a:p>
          <a:p>
            <a:r>
              <a:rPr lang="en-GB" sz="2000" dirty="0">
                <a:latin typeface="Verdana" pitchFamily="34" charset="0"/>
                <a:ea typeface="Verdana" pitchFamily="34" charset="0"/>
                <a:cs typeface="Verdana" pitchFamily="34" charset="0"/>
              </a:rPr>
              <a:t>Zombie Process</a:t>
            </a:r>
          </a:p>
          <a:p>
            <a:r>
              <a:rPr lang="en-GB" sz="2000" dirty="0">
                <a:latin typeface="Verdana" pitchFamily="34" charset="0"/>
                <a:ea typeface="Verdana" pitchFamily="34" charset="0"/>
                <a:cs typeface="Verdana" pitchFamily="34" charset="0"/>
              </a:rPr>
              <a:t>Orphan </a:t>
            </a:r>
            <a:r>
              <a:rPr lang="en-GB" sz="2000" dirty="0" smtClean="0">
                <a:latin typeface="Verdana" pitchFamily="34" charset="0"/>
                <a:ea typeface="Verdana" pitchFamily="34" charset="0"/>
                <a:cs typeface="Verdana" pitchFamily="34" charset="0"/>
              </a:rPr>
              <a:t>Process</a:t>
            </a:r>
            <a:endParaRPr lang="en-GB" sz="2000" dirty="0">
              <a:latin typeface="Verdana" pitchFamily="34" charset="0"/>
              <a:ea typeface="Verdana" pitchFamily="34" charset="0"/>
              <a:cs typeface="Verdana" pitchFamily="34" charset="0"/>
            </a:endParaRPr>
          </a:p>
          <a:p>
            <a:r>
              <a:rPr lang="en-GB" sz="2000" dirty="0">
                <a:latin typeface="Verdana" pitchFamily="34" charset="0"/>
                <a:ea typeface="Verdana" pitchFamily="34" charset="0"/>
                <a:cs typeface="Verdana" pitchFamily="34" charset="0"/>
              </a:rPr>
              <a:t>Daemon Process</a:t>
            </a:r>
          </a:p>
          <a:p>
            <a:r>
              <a:rPr lang="en-GB" sz="2000" dirty="0" smtClean="0">
                <a:latin typeface="Verdana" pitchFamily="34" charset="0"/>
                <a:ea typeface="Verdana" pitchFamily="34" charset="0"/>
                <a:cs typeface="Verdana" pitchFamily="34" charset="0"/>
              </a:rPr>
              <a:t>Real-time Process</a:t>
            </a:r>
            <a:endParaRPr lang="en-GB" sz="2000" dirty="0">
              <a:latin typeface="Verdana" pitchFamily="34" charset="0"/>
              <a:ea typeface="Verdana" pitchFamily="34" charset="0"/>
              <a:cs typeface="Verdana" pitchFamily="34" charset="0"/>
            </a:endParaRPr>
          </a:p>
          <a:p>
            <a:endParaRPr lang="en-IN" sz="2000"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14958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925118" y="2246793"/>
            <a:ext cx="4914082" cy="1182207"/>
          </a:xfrm>
        </p:spPr>
        <p:txBody>
          <a:bodyPr>
            <a:normAutofit/>
          </a:bodyPr>
          <a:lstStyle/>
          <a:p>
            <a:pPr>
              <a:lnSpc>
                <a:spcPct val="100000"/>
              </a:lnSpc>
            </a:pPr>
            <a:r>
              <a:rPr lang="en-US" sz="3200" b="1" dirty="0" smtClean="0">
                <a:solidFill>
                  <a:schemeClr val="bg1"/>
                </a:solidFill>
                <a:latin typeface="Verdana" pitchFamily="34" charset="0"/>
                <a:ea typeface="Verdana" pitchFamily="34" charset="0"/>
                <a:cs typeface="Verdana" pitchFamily="34" charset="0"/>
              </a:rPr>
              <a:t>LINUX</a:t>
            </a:r>
          </a:p>
          <a:p>
            <a:pPr>
              <a:lnSpc>
                <a:spcPct val="100000"/>
              </a:lnSpc>
            </a:pPr>
            <a:r>
              <a:rPr lang="en-US" sz="3200" b="1" dirty="0" smtClean="0">
                <a:solidFill>
                  <a:schemeClr val="bg1"/>
                </a:solidFill>
                <a:latin typeface="Verdana" pitchFamily="34" charset="0"/>
                <a:ea typeface="Verdana" pitchFamily="34" charset="0"/>
                <a:cs typeface="Verdana" pitchFamily="34" charset="0"/>
              </a:rPr>
              <a:t>ESSENTIALS</a:t>
            </a:r>
            <a:endParaRPr lang="en-IN" sz="3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518379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3863" y="666690"/>
            <a:ext cx="3289683" cy="400110"/>
          </a:xfrm>
          <a:prstGeom prst="rect">
            <a:avLst/>
          </a:prstGeom>
          <a:noFill/>
        </p:spPr>
        <p:txBody>
          <a:bodyPr wrap="none" lIns="91440" tIns="45720" rIns="91440" bIns="45720">
            <a:spAutoFit/>
          </a:bodyPr>
          <a:lstStyle/>
          <a:p>
            <a:pPr algn="ctr"/>
            <a:r>
              <a:rPr lang="en-US" sz="2000" b="1" dirty="0" smtClean="0">
                <a:ln w="0"/>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Group Administration</a:t>
            </a:r>
            <a:endParaRPr lang="en-US" sz="2000" b="1" cap="none" spc="0" dirty="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427485" y="3505201"/>
            <a:ext cx="2564115" cy="2590800"/>
          </a:xfrm>
          <a:prstGeom prst="rect">
            <a:avLst/>
          </a:prstGeom>
        </p:spPr>
      </p:pic>
      <p:sp>
        <p:nvSpPr>
          <p:cNvPr id="7" name="Rectangle 6"/>
          <p:cNvSpPr/>
          <p:nvPr/>
        </p:nvSpPr>
        <p:spPr>
          <a:xfrm>
            <a:off x="609600" y="3257490"/>
            <a:ext cx="1933543" cy="400110"/>
          </a:xfrm>
          <a:prstGeom prst="rect">
            <a:avLst/>
          </a:prstGeom>
          <a:noFill/>
        </p:spPr>
        <p:txBody>
          <a:bodyPr wrap="none" lIns="91440" tIns="45720" rIns="91440" bIns="45720">
            <a:spAutoFit/>
          </a:bodyP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Permissions</a:t>
            </a:r>
            <a:endParaRPr lang="en-US" sz="2000" b="1" cap="none" spc="0" dirty="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endParaRPr>
          </a:p>
        </p:txBody>
      </p:sp>
      <p:sp>
        <p:nvSpPr>
          <p:cNvPr id="8" name="Rectangle 7"/>
          <p:cNvSpPr/>
          <p:nvPr/>
        </p:nvSpPr>
        <p:spPr>
          <a:xfrm>
            <a:off x="627562" y="3733800"/>
            <a:ext cx="5697038" cy="923330"/>
          </a:xfrm>
          <a:prstGeom prst="rect">
            <a:avLst/>
          </a:prstGeom>
        </p:spPr>
        <p:txBody>
          <a:bodyPr wrap="square">
            <a:spAutoFit/>
          </a:bodyPr>
          <a:lstStyle/>
          <a:p>
            <a:pPr algn="just"/>
            <a:r>
              <a:rPr lang="en-US" b="0" i="0" dirty="0" smtClean="0">
                <a:solidFill>
                  <a:srgbClr val="222222"/>
                </a:solidFill>
                <a:effectLst/>
                <a:latin typeface="arial" panose="020B0604020202020204" pitchFamily="34" charset="0"/>
              </a:rPr>
              <a:t>File systems use permissions and attributes to regulate the level of interaction that system processes can have with files and directories.</a:t>
            </a:r>
            <a:endParaRPr lang="en-US" b="0" i="0" dirty="0">
              <a:solidFill>
                <a:srgbClr val="222222"/>
              </a:solidFill>
              <a:effectLst/>
              <a:latin typeface="arial" panose="020B0604020202020204" pitchFamily="34" charset="0"/>
            </a:endParaRPr>
          </a:p>
        </p:txBody>
      </p:sp>
      <p:sp>
        <p:nvSpPr>
          <p:cNvPr id="9" name="TextBox 8"/>
          <p:cNvSpPr txBox="1"/>
          <p:nvPr/>
        </p:nvSpPr>
        <p:spPr>
          <a:xfrm>
            <a:off x="662940" y="1113472"/>
            <a:ext cx="8023860" cy="1477328"/>
          </a:xfrm>
          <a:prstGeom prst="rect">
            <a:avLst/>
          </a:prstGeom>
          <a:noFill/>
        </p:spPr>
        <p:txBody>
          <a:bodyPr wrap="square" rtlCol="0">
            <a:spAutoFit/>
          </a:bodyPr>
          <a:lstStyle/>
          <a:p>
            <a:pPr algn="just">
              <a:buFont typeface="Arial" pitchFamily="34" charset="0"/>
              <a:buChar char="•"/>
            </a:pPr>
            <a:r>
              <a:rPr lang="en-US" dirty="0" smtClean="0">
                <a:latin typeface="Verdana" pitchFamily="34" charset="0"/>
                <a:ea typeface="Verdana" pitchFamily="34" charset="0"/>
                <a:cs typeface="Verdana" pitchFamily="34" charset="0"/>
              </a:rPr>
              <a:t> Linux group is a mechanism to organize a collection of users. </a:t>
            </a:r>
          </a:p>
          <a:p>
            <a:pPr algn="just">
              <a:buFont typeface="Arial" pitchFamily="34" charset="0"/>
              <a:buChar char="•"/>
            </a:pPr>
            <a:r>
              <a:rPr lang="en-US" dirty="0" smtClean="0">
                <a:latin typeface="Verdana" pitchFamily="34" charset="0"/>
                <a:ea typeface="Verdana" pitchFamily="34" charset="0"/>
                <a:cs typeface="Verdana" pitchFamily="34" charset="0"/>
              </a:rPr>
              <a:t> Like the user ID, each group is also associated with a unique ID    called the GID (group ID). </a:t>
            </a:r>
          </a:p>
          <a:p>
            <a:pPr algn="just">
              <a:buFont typeface="Arial" pitchFamily="34" charset="0"/>
              <a:buChar char="•"/>
            </a:pPr>
            <a:r>
              <a:rPr lang="en-US" dirty="0" smtClean="0">
                <a:latin typeface="Verdana" pitchFamily="34" charset="0"/>
                <a:ea typeface="Verdana" pitchFamily="34" charset="0"/>
                <a:cs typeface="Verdana" pitchFamily="34" charset="0"/>
              </a:rPr>
              <a:t>There are two types of groups – a primary group and a supplementary group. </a:t>
            </a:r>
            <a:endParaRPr lang="en-US"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210960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580" y="742890"/>
            <a:ext cx="1441420"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P</a:t>
            </a:r>
            <a:r>
              <a:rPr lang="en-US" sz="2000" b="1" cap="none" spc="0" dirty="0" smtClean="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artition</a:t>
            </a:r>
            <a:endParaRPr lang="en-US" sz="2000" b="1" cap="none" spc="0" dirty="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endParaRPr>
          </a:p>
        </p:txBody>
      </p:sp>
      <p:sp>
        <p:nvSpPr>
          <p:cNvPr id="3" name="Rectangle 2"/>
          <p:cNvSpPr/>
          <p:nvPr/>
        </p:nvSpPr>
        <p:spPr>
          <a:xfrm>
            <a:off x="457200" y="1161871"/>
            <a:ext cx="4572000" cy="1200329"/>
          </a:xfrm>
          <a:prstGeom prst="rect">
            <a:avLst/>
          </a:prstGeom>
        </p:spPr>
        <p:txBody>
          <a:bodyPr>
            <a:spAutoFit/>
          </a:bodyPr>
          <a:lstStyle/>
          <a:p>
            <a:pPr algn="just"/>
            <a:r>
              <a:rPr lang="en-US" b="0" i="0" dirty="0" smtClean="0">
                <a:solidFill>
                  <a:srgbClr val="272727"/>
                </a:solidFill>
                <a:effectLst/>
                <a:latin typeface="Verdana" pitchFamily="34" charset="0"/>
                <a:ea typeface="Verdana" pitchFamily="34" charset="0"/>
                <a:cs typeface="Verdana" pitchFamily="34" charset="0"/>
              </a:rPr>
              <a:t>creating space, organizing space for new drives, re-organizing an old drives and copying or moving data to new disks. </a:t>
            </a:r>
            <a:endParaRPr lang="en-US" dirty="0">
              <a:latin typeface="Verdana" pitchFamily="34" charset="0"/>
              <a:ea typeface="Verdana" pitchFamily="34" charset="0"/>
              <a:cs typeface="Verdana"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664762" y="509324"/>
            <a:ext cx="2984495" cy="2386276"/>
          </a:xfrm>
          <a:prstGeom prst="rect">
            <a:avLst/>
          </a:prstGeom>
        </p:spPr>
      </p:pic>
      <p:sp>
        <p:nvSpPr>
          <p:cNvPr id="5" name="Rectangle 4"/>
          <p:cNvSpPr/>
          <p:nvPr/>
        </p:nvSpPr>
        <p:spPr>
          <a:xfrm>
            <a:off x="452187" y="3048000"/>
            <a:ext cx="2291013" cy="400110"/>
          </a:xfrm>
          <a:prstGeom prst="rect">
            <a:avLst/>
          </a:prstGeom>
          <a:noFill/>
        </p:spPr>
        <p:txBody>
          <a:bodyPr wrap="none" lIns="91440" tIns="45720" rIns="91440" bIns="45720">
            <a:spAutoFit/>
          </a:bodyP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rPr>
              <a:t>TOP Command</a:t>
            </a:r>
            <a:endParaRPr lang="en-US" sz="2000" b="1" cap="none" spc="0" dirty="0">
              <a:ln w="0"/>
              <a:solidFill>
                <a:schemeClr val="tx1"/>
              </a:solidFill>
              <a:effectLst>
                <a:outerShdw blurRad="38100" dist="19050" dir="2700000" algn="tl" rotWithShape="0">
                  <a:schemeClr val="dk1">
                    <a:alpha val="40000"/>
                  </a:schemeClr>
                </a:outerShdw>
              </a:effectLst>
              <a:latin typeface="Verdana" pitchFamily="34" charset="0"/>
              <a:ea typeface="Verdana" pitchFamily="34" charset="0"/>
              <a:cs typeface="Verdana" pitchFamily="34" charset="0"/>
            </a:endParaRPr>
          </a:p>
        </p:txBody>
      </p:sp>
      <p:sp>
        <p:nvSpPr>
          <p:cNvPr id="6" name="Rectangle 5"/>
          <p:cNvSpPr/>
          <p:nvPr/>
        </p:nvSpPr>
        <p:spPr>
          <a:xfrm>
            <a:off x="508206" y="3524071"/>
            <a:ext cx="8483394" cy="1200329"/>
          </a:xfrm>
          <a:prstGeom prst="rect">
            <a:avLst/>
          </a:prstGeom>
        </p:spPr>
        <p:txBody>
          <a:bodyPr wrap="square">
            <a:spAutoFit/>
          </a:bodyPr>
          <a:lstStyle/>
          <a:p>
            <a:pPr algn="just">
              <a:buFont typeface="Arial" pitchFamily="34" charset="0"/>
              <a:buChar char="•"/>
            </a:pPr>
            <a:r>
              <a:rPr lang="en-US" b="0" i="0" dirty="0" smtClean="0">
                <a:solidFill>
                  <a:srgbClr val="222222"/>
                </a:solidFill>
                <a:effectLst/>
                <a:latin typeface="Verdana" pitchFamily="34" charset="0"/>
                <a:ea typeface="Verdana" pitchFamily="34" charset="0"/>
                <a:cs typeface="Verdana" pitchFamily="34" charset="0"/>
              </a:rPr>
              <a:t> It shows the top processes based on certain criteria's like cpu usage or memory usage. </a:t>
            </a:r>
          </a:p>
          <a:p>
            <a:pPr algn="just">
              <a:buFont typeface="Arial" pitchFamily="34" charset="0"/>
              <a:buChar char="•"/>
            </a:pPr>
            <a:r>
              <a:rPr lang="en-US" dirty="0" smtClean="0">
                <a:solidFill>
                  <a:srgbClr val="222222"/>
                </a:solidFill>
                <a:latin typeface="Verdana" pitchFamily="34" charset="0"/>
                <a:ea typeface="Verdana" pitchFamily="34" charset="0"/>
                <a:cs typeface="Verdana" pitchFamily="34" charset="0"/>
              </a:rPr>
              <a:t> </a:t>
            </a:r>
            <a:r>
              <a:rPr lang="en-US" b="0" i="0" dirty="0" smtClean="0">
                <a:solidFill>
                  <a:srgbClr val="222222"/>
                </a:solidFill>
                <a:effectLst/>
                <a:latin typeface="Verdana" pitchFamily="34" charset="0"/>
                <a:ea typeface="Verdana" pitchFamily="34" charset="0"/>
                <a:cs typeface="Verdana" pitchFamily="34" charset="0"/>
              </a:rPr>
              <a:t>The processes are listed out in a list with multiple columns for details like process name, </a:t>
            </a:r>
            <a:r>
              <a:rPr lang="en-US" b="1" i="0" dirty="0" smtClean="0">
                <a:solidFill>
                  <a:srgbClr val="222222"/>
                </a:solidFill>
                <a:effectLst/>
                <a:latin typeface="Verdana" pitchFamily="34" charset="0"/>
                <a:ea typeface="Verdana" pitchFamily="34" charset="0"/>
                <a:cs typeface="Verdana" pitchFamily="34" charset="0"/>
              </a:rPr>
              <a:t>pid </a:t>
            </a:r>
            <a:r>
              <a:rPr lang="en-US" b="0" i="0" dirty="0" smtClean="0">
                <a:solidFill>
                  <a:srgbClr val="222222"/>
                </a:solidFill>
                <a:effectLst/>
                <a:latin typeface="Verdana" pitchFamily="34" charset="0"/>
                <a:ea typeface="Verdana" pitchFamily="34" charset="0"/>
                <a:cs typeface="Verdana" pitchFamily="34" charset="0"/>
              </a:rPr>
              <a:t>, user, cpu usage, memory usage.</a:t>
            </a:r>
            <a:endParaRPr lang="en-US"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1223892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925118" y="2246793"/>
            <a:ext cx="4914082" cy="1182207"/>
          </a:xfrm>
        </p:spPr>
        <p:txBody>
          <a:bodyPr>
            <a:normAutofit/>
          </a:bodyPr>
          <a:lstStyle/>
          <a:p>
            <a:pPr>
              <a:lnSpc>
                <a:spcPct val="100000"/>
              </a:lnSpc>
            </a:pPr>
            <a:r>
              <a:rPr lang="en-US" sz="3200" b="1" dirty="0" smtClean="0">
                <a:solidFill>
                  <a:schemeClr val="bg1"/>
                </a:solidFill>
                <a:latin typeface="Verdana" pitchFamily="34" charset="0"/>
                <a:ea typeface="Verdana" pitchFamily="34" charset="0"/>
                <a:cs typeface="Verdana" pitchFamily="34" charset="0"/>
              </a:rPr>
              <a:t>NETWORK</a:t>
            </a:r>
          </a:p>
          <a:p>
            <a:pPr>
              <a:lnSpc>
                <a:spcPct val="100000"/>
              </a:lnSpc>
            </a:pPr>
            <a:r>
              <a:rPr lang="en-US" sz="3200" b="1" dirty="0" smtClean="0">
                <a:solidFill>
                  <a:schemeClr val="bg1"/>
                </a:solidFill>
                <a:latin typeface="Verdana" pitchFamily="34" charset="0"/>
                <a:ea typeface="Verdana" pitchFamily="34" charset="0"/>
                <a:cs typeface="Verdana" pitchFamily="34" charset="0"/>
              </a:rPr>
              <a:t>FUNDAMENTALS</a:t>
            </a:r>
            <a:endParaRPr lang="en-IN" sz="3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518379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4294967295"/>
          </p:nvPr>
        </p:nvSpPr>
        <p:spPr>
          <a:xfrm>
            <a:off x="276225" y="3200400"/>
            <a:ext cx="3076575" cy="381000"/>
          </a:xfrm>
        </p:spPr>
        <p:txBody>
          <a:bodyPr>
            <a:normAutofit fontScale="92500"/>
          </a:bodyPr>
          <a:lstStyle/>
          <a:p>
            <a:pPr>
              <a:buFont typeface="Wingdings" pitchFamily="2" charset="2"/>
              <a:buChar char="§"/>
            </a:pPr>
            <a:r>
              <a:rPr lang="en-IN" sz="2000" b="1" dirty="0" smtClean="0">
                <a:solidFill>
                  <a:schemeClr val="tx1"/>
                </a:solidFill>
                <a:latin typeface="Verdana" pitchFamily="34" charset="0"/>
                <a:ea typeface="Verdana" pitchFamily="34" charset="0"/>
                <a:cs typeface="Verdana" pitchFamily="34" charset="0"/>
              </a:rPr>
              <a:t> Types </a:t>
            </a:r>
            <a:r>
              <a:rPr lang="en-IN" sz="2000" b="1" dirty="0">
                <a:solidFill>
                  <a:schemeClr val="tx1"/>
                </a:solidFill>
                <a:latin typeface="Verdana" pitchFamily="34" charset="0"/>
                <a:ea typeface="Verdana" pitchFamily="34" charset="0"/>
                <a:cs typeface="Verdana" pitchFamily="34" charset="0"/>
              </a:rPr>
              <a:t>of network</a:t>
            </a:r>
            <a:endParaRPr lang="en-US" sz="2000" b="1" dirty="0">
              <a:solidFill>
                <a:schemeClr val="tx1"/>
              </a:solidFill>
              <a:latin typeface="Verdana" pitchFamily="34" charset="0"/>
              <a:ea typeface="Verdana" pitchFamily="34" charset="0"/>
              <a:cs typeface="Verdana" pitchFamily="34" charset="0"/>
            </a:endParaRPr>
          </a:p>
        </p:txBody>
      </p:sp>
      <p:sp>
        <p:nvSpPr>
          <p:cNvPr id="13" name="Text Placeholder 2"/>
          <p:cNvSpPr>
            <a:spLocks noGrp="1"/>
          </p:cNvSpPr>
          <p:nvPr>
            <p:ph type="body" sz="quarter" idx="4294967295"/>
          </p:nvPr>
        </p:nvSpPr>
        <p:spPr>
          <a:xfrm>
            <a:off x="4724400" y="3200400"/>
            <a:ext cx="4572000" cy="381000"/>
          </a:xfrm>
        </p:spPr>
        <p:txBody>
          <a:bodyPr>
            <a:noAutofit/>
          </a:bodyPr>
          <a:lstStyle/>
          <a:p>
            <a:pPr>
              <a:buFont typeface="Wingdings" pitchFamily="2" charset="2"/>
              <a:buChar char="§"/>
            </a:pPr>
            <a:r>
              <a:rPr lang="en-IN" sz="2000" b="1" dirty="0" smtClean="0">
                <a:solidFill>
                  <a:schemeClr val="tx1"/>
                </a:solidFill>
                <a:latin typeface="Verdana" pitchFamily="34" charset="0"/>
                <a:ea typeface="Verdana" pitchFamily="34" charset="0"/>
                <a:cs typeface="Verdana" pitchFamily="34" charset="0"/>
              </a:rPr>
              <a:t>Types of communication</a:t>
            </a:r>
            <a:endParaRPr lang="en-US" sz="2000" b="1" dirty="0">
              <a:solidFill>
                <a:schemeClr val="tx1"/>
              </a:solidFill>
              <a:latin typeface="Verdana" pitchFamily="34" charset="0"/>
              <a:ea typeface="Verdana" pitchFamily="34" charset="0"/>
              <a:cs typeface="Verdana" pitchFamily="34" charset="0"/>
            </a:endParaRPr>
          </a:p>
        </p:txBody>
      </p:sp>
      <p:sp>
        <p:nvSpPr>
          <p:cNvPr id="8" name="Content Placeholder 2"/>
          <p:cNvSpPr txBox="1">
            <a:spLocks/>
          </p:cNvSpPr>
          <p:nvPr/>
        </p:nvSpPr>
        <p:spPr>
          <a:xfrm>
            <a:off x="457200" y="3730495"/>
            <a:ext cx="2438399" cy="14511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smtClean="0">
                <a:latin typeface="Verdana" pitchFamily="34" charset="0"/>
                <a:ea typeface="Verdana" pitchFamily="34" charset="0"/>
                <a:cs typeface="Verdana" pitchFamily="34" charset="0"/>
              </a:rPr>
              <a:t>WAN</a:t>
            </a:r>
          </a:p>
          <a:p>
            <a:r>
              <a:rPr lang="en-IN" sz="2000" dirty="0" smtClean="0">
                <a:latin typeface="Verdana" pitchFamily="34" charset="0"/>
                <a:ea typeface="Verdana" pitchFamily="34" charset="0"/>
                <a:cs typeface="Verdana" pitchFamily="34" charset="0"/>
              </a:rPr>
              <a:t>MAN</a:t>
            </a:r>
          </a:p>
          <a:p>
            <a:r>
              <a:rPr lang="en-IN" sz="2000" dirty="0" smtClean="0">
                <a:latin typeface="Verdana" pitchFamily="34" charset="0"/>
                <a:ea typeface="Verdana" pitchFamily="34" charset="0"/>
                <a:cs typeface="Verdana" pitchFamily="34" charset="0"/>
              </a:rPr>
              <a:t>LAN</a:t>
            </a:r>
          </a:p>
        </p:txBody>
      </p:sp>
      <p:sp>
        <p:nvSpPr>
          <p:cNvPr id="11" name="TextBox 10"/>
          <p:cNvSpPr txBox="1"/>
          <p:nvPr/>
        </p:nvSpPr>
        <p:spPr>
          <a:xfrm>
            <a:off x="1066800" y="609600"/>
            <a:ext cx="7848600" cy="523220"/>
          </a:xfrm>
          <a:prstGeom prst="rect">
            <a:avLst/>
          </a:prstGeom>
          <a:noFill/>
        </p:spPr>
        <p:txBody>
          <a:bodyPr wrap="square" rtlCol="0">
            <a:spAutoFit/>
          </a:bodyPr>
          <a:lstStyle/>
          <a:p>
            <a:r>
              <a:rPr lang="en-US" sz="2800" b="1" dirty="0" smtClean="0">
                <a:solidFill>
                  <a:schemeClr val="accent1"/>
                </a:solidFill>
                <a:latin typeface="Verdana" pitchFamily="34" charset="0"/>
                <a:ea typeface="Verdana" pitchFamily="34" charset="0"/>
                <a:cs typeface="Verdana" pitchFamily="34" charset="0"/>
              </a:rPr>
              <a:t>INTRODUCTION OF NETWORKING</a:t>
            </a:r>
            <a:endParaRPr lang="en-US" sz="2800" b="1" dirty="0">
              <a:solidFill>
                <a:schemeClr val="accent1"/>
              </a:solidFill>
              <a:latin typeface="Verdana" pitchFamily="34" charset="0"/>
              <a:ea typeface="Verdana" pitchFamily="34" charset="0"/>
              <a:cs typeface="Verdana" pitchFamily="34" charset="0"/>
            </a:endParaRPr>
          </a:p>
        </p:txBody>
      </p:sp>
      <p:sp>
        <p:nvSpPr>
          <p:cNvPr id="14" name="Content Placeholder 2"/>
          <p:cNvSpPr txBox="1">
            <a:spLocks/>
          </p:cNvSpPr>
          <p:nvPr/>
        </p:nvSpPr>
        <p:spPr>
          <a:xfrm>
            <a:off x="5181600" y="3733800"/>
            <a:ext cx="2438399" cy="14511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err="1" smtClean="0">
                <a:latin typeface="Verdana" pitchFamily="34" charset="0"/>
                <a:ea typeface="Verdana" pitchFamily="34" charset="0"/>
                <a:cs typeface="Verdana" pitchFamily="34" charset="0"/>
              </a:rPr>
              <a:t>Unicast</a:t>
            </a:r>
            <a:endParaRPr lang="en-IN" sz="2000" dirty="0" smtClean="0">
              <a:latin typeface="Verdana" pitchFamily="34" charset="0"/>
              <a:ea typeface="Verdana" pitchFamily="34" charset="0"/>
              <a:cs typeface="Verdana" pitchFamily="34" charset="0"/>
            </a:endParaRPr>
          </a:p>
          <a:p>
            <a:r>
              <a:rPr lang="en-IN" sz="2000" dirty="0" smtClean="0">
                <a:latin typeface="Verdana" pitchFamily="34" charset="0"/>
                <a:ea typeface="Verdana" pitchFamily="34" charset="0"/>
                <a:cs typeface="Verdana" pitchFamily="34" charset="0"/>
              </a:rPr>
              <a:t>Multicast</a:t>
            </a:r>
          </a:p>
          <a:p>
            <a:r>
              <a:rPr lang="en-IN" sz="2000" dirty="0" smtClean="0">
                <a:latin typeface="Verdana" pitchFamily="34" charset="0"/>
                <a:ea typeface="Verdana" pitchFamily="34" charset="0"/>
                <a:cs typeface="Verdana" pitchFamily="34" charset="0"/>
              </a:rPr>
              <a:t>Broadcast</a:t>
            </a:r>
          </a:p>
        </p:txBody>
      </p:sp>
      <p:sp>
        <p:nvSpPr>
          <p:cNvPr id="2" name="TextBox 1"/>
          <p:cNvSpPr txBox="1"/>
          <p:nvPr/>
        </p:nvSpPr>
        <p:spPr>
          <a:xfrm>
            <a:off x="248646" y="1600200"/>
            <a:ext cx="4136721" cy="400110"/>
          </a:xfrm>
          <a:prstGeom prst="rect">
            <a:avLst/>
          </a:prstGeom>
          <a:noFill/>
        </p:spPr>
        <p:txBody>
          <a:bodyPr wrap="square" rtlCol="0">
            <a:spAutoFit/>
          </a:bodyPr>
          <a:lstStyle/>
          <a:p>
            <a:pPr marL="342900" indent="-342900">
              <a:buFont typeface="Wingdings" pitchFamily="2" charset="2"/>
              <a:buChar char="§"/>
            </a:pPr>
            <a:r>
              <a:rPr lang="en-IN" sz="2000" b="1" dirty="0" smtClean="0">
                <a:latin typeface="Verdana" pitchFamily="34" charset="0"/>
                <a:ea typeface="Verdana" pitchFamily="34" charset="0"/>
                <a:cs typeface="Verdana" pitchFamily="34" charset="0"/>
              </a:rPr>
              <a:t>What is networking? </a:t>
            </a:r>
            <a:endParaRPr lang="en-IN" sz="2000" b="1" dirty="0">
              <a:latin typeface="Verdana" pitchFamily="34" charset="0"/>
              <a:ea typeface="Verdana" pitchFamily="34" charset="0"/>
              <a:cs typeface="Verdana" pitchFamily="34" charset="0"/>
            </a:endParaRPr>
          </a:p>
        </p:txBody>
      </p:sp>
      <p:sp>
        <p:nvSpPr>
          <p:cNvPr id="5" name="TextBox 4"/>
          <p:cNvSpPr txBox="1"/>
          <p:nvPr/>
        </p:nvSpPr>
        <p:spPr>
          <a:xfrm>
            <a:off x="248646" y="2415621"/>
            <a:ext cx="7752354" cy="400110"/>
          </a:xfrm>
          <a:prstGeom prst="rect">
            <a:avLst/>
          </a:prstGeom>
          <a:noFill/>
        </p:spPr>
        <p:txBody>
          <a:bodyPr wrap="square" rtlCol="0">
            <a:spAutoFit/>
          </a:bodyPr>
          <a:lstStyle/>
          <a:p>
            <a:pPr marL="342900" indent="-342900">
              <a:buFont typeface="Wingdings" pitchFamily="2" charset="2"/>
              <a:buChar char="§"/>
            </a:pPr>
            <a:r>
              <a:rPr lang="en-IN" sz="2000" b="1" dirty="0" smtClean="0">
                <a:latin typeface="Verdana" pitchFamily="34" charset="0"/>
                <a:ea typeface="Verdana" pitchFamily="34" charset="0"/>
                <a:cs typeface="Verdana" pitchFamily="34" charset="0"/>
              </a:rPr>
              <a:t>Advantages and disadvantages of networking</a:t>
            </a:r>
            <a:endParaRPr lang="en-IN" sz="2000" b="1"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41526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P spid="8" grpId="0"/>
      <p:bldP spid="14" grpId="0"/>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Text Placeholder 1"/>
          <p:cNvSpPr>
            <a:spLocks noGrp="1"/>
          </p:cNvSpPr>
          <p:nvPr>
            <p:ph type="body" sz="quarter" idx="11"/>
          </p:nvPr>
        </p:nvSpPr>
        <p:spPr>
          <a:xfrm>
            <a:off x="3635896" y="1772816"/>
            <a:ext cx="4914082" cy="1182207"/>
          </a:xfrm>
        </p:spPr>
        <p:txBody>
          <a:bodyPr>
            <a:normAutofit fontScale="77500" lnSpcReduction="20000"/>
          </a:bodyPr>
          <a:lstStyle/>
          <a:p>
            <a:r>
              <a:rPr lang="en-US" sz="4100" dirty="0" smtClean="0">
                <a:solidFill>
                  <a:schemeClr val="bg1"/>
                </a:solidFill>
                <a:latin typeface="Verdana" pitchFamily="34" charset="0"/>
                <a:ea typeface="Verdana" pitchFamily="34" charset="0"/>
                <a:cs typeface="Verdana" pitchFamily="34" charset="0"/>
              </a:rPr>
              <a:t>HARDWARE </a:t>
            </a:r>
          </a:p>
          <a:p>
            <a:endParaRPr lang="en-US" sz="4400" dirty="0" smtClean="0">
              <a:solidFill>
                <a:schemeClr val="bg1"/>
              </a:solidFill>
              <a:latin typeface="Verdana" pitchFamily="34" charset="0"/>
              <a:ea typeface="Verdana" pitchFamily="34" charset="0"/>
              <a:cs typeface="Verdana" pitchFamily="34" charset="0"/>
            </a:endParaRPr>
          </a:p>
          <a:p>
            <a:r>
              <a:rPr lang="en-US" sz="4100" dirty="0" smtClean="0">
                <a:solidFill>
                  <a:schemeClr val="bg1"/>
                </a:solidFill>
                <a:latin typeface="Verdana" pitchFamily="34" charset="0"/>
                <a:ea typeface="Verdana" pitchFamily="34" charset="0"/>
                <a:cs typeface="Verdana" pitchFamily="34" charset="0"/>
              </a:rPr>
              <a:t>FUNDAMENTALS</a:t>
            </a:r>
            <a:endParaRPr lang="en-IN" sz="4100"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4932247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609600"/>
            <a:ext cx="8127304" cy="584775"/>
          </a:xfrm>
          <a:prstGeom prst="rect">
            <a:avLst/>
          </a:prstGeom>
          <a:noFill/>
        </p:spPr>
        <p:txBody>
          <a:bodyPr wrap="square" rtlCol="0">
            <a:spAutoFit/>
          </a:bodyPr>
          <a:lstStyle/>
          <a:p>
            <a:r>
              <a:rPr lang="en-US" sz="3200" b="1" dirty="0" smtClean="0">
                <a:solidFill>
                  <a:schemeClr val="accent1"/>
                </a:solidFill>
                <a:latin typeface="Verdana" pitchFamily="34" charset="0"/>
                <a:ea typeface="Verdana" pitchFamily="34" charset="0"/>
                <a:cs typeface="Verdana" pitchFamily="34" charset="0"/>
              </a:rPr>
              <a:t>INTRODUCTION OF NETWORKING</a:t>
            </a:r>
            <a:endParaRPr lang="en-US" sz="3200" b="1" dirty="0">
              <a:solidFill>
                <a:schemeClr val="accent1"/>
              </a:solidFill>
              <a:latin typeface="Verdana" pitchFamily="34" charset="0"/>
              <a:ea typeface="Verdana" pitchFamily="34" charset="0"/>
              <a:cs typeface="Verdana" pitchFamily="34" charset="0"/>
            </a:endParaRPr>
          </a:p>
        </p:txBody>
      </p:sp>
      <p:sp>
        <p:nvSpPr>
          <p:cNvPr id="6" name="TextBox 5"/>
          <p:cNvSpPr txBox="1"/>
          <p:nvPr/>
        </p:nvSpPr>
        <p:spPr>
          <a:xfrm>
            <a:off x="685800" y="1669186"/>
            <a:ext cx="4038600" cy="400110"/>
          </a:xfrm>
          <a:prstGeom prst="rect">
            <a:avLst/>
          </a:prstGeom>
          <a:noFill/>
        </p:spPr>
        <p:txBody>
          <a:bodyPr wrap="square" rtlCol="0">
            <a:spAutoFit/>
          </a:bodyPr>
          <a:lstStyle/>
          <a:p>
            <a:pPr marL="342900" indent="-342900">
              <a:buFont typeface="Wingdings" pitchFamily="2" charset="2"/>
              <a:buChar char="§"/>
            </a:pPr>
            <a:r>
              <a:rPr lang="en-IN" sz="2000" b="1" dirty="0" smtClean="0">
                <a:latin typeface="Verdana" pitchFamily="34" charset="0"/>
                <a:ea typeface="Verdana" pitchFamily="34" charset="0"/>
                <a:cs typeface="Verdana" pitchFamily="34" charset="0"/>
              </a:rPr>
              <a:t>Network Terminologies </a:t>
            </a:r>
            <a:endParaRPr lang="en-IN" sz="2000" b="1" dirty="0">
              <a:latin typeface="Verdana" pitchFamily="34" charset="0"/>
              <a:ea typeface="Verdana" pitchFamily="34" charset="0"/>
              <a:cs typeface="Verdana" pitchFamily="34" charset="0"/>
            </a:endParaRPr>
          </a:p>
        </p:txBody>
      </p:sp>
      <p:sp>
        <p:nvSpPr>
          <p:cNvPr id="7" name="TextBox 6"/>
          <p:cNvSpPr txBox="1"/>
          <p:nvPr/>
        </p:nvSpPr>
        <p:spPr>
          <a:xfrm>
            <a:off x="990600" y="2262085"/>
            <a:ext cx="2438400" cy="400110"/>
          </a:xfrm>
          <a:prstGeom prst="rect">
            <a:avLst/>
          </a:prstGeom>
          <a:noFill/>
        </p:spPr>
        <p:txBody>
          <a:bodyPr wrap="square" rtlCol="0">
            <a:spAutoFit/>
          </a:bodyPr>
          <a:lstStyle/>
          <a:p>
            <a:pPr marL="285750" indent="-285750">
              <a:buFont typeface="Arial" pitchFamily="34" charset="0"/>
              <a:buChar char="•"/>
            </a:pPr>
            <a:r>
              <a:rPr lang="en-IN" sz="2000" dirty="0" smtClean="0">
                <a:latin typeface="Verdana" pitchFamily="34" charset="0"/>
                <a:ea typeface="Verdana" pitchFamily="34" charset="0"/>
                <a:cs typeface="Verdana" pitchFamily="34" charset="0"/>
              </a:rPr>
              <a:t>Internet</a:t>
            </a:r>
            <a:r>
              <a:rPr lang="en-IN" dirty="0" smtClean="0"/>
              <a:t> </a:t>
            </a:r>
            <a:endParaRPr lang="en-IN" dirty="0"/>
          </a:p>
        </p:txBody>
      </p:sp>
      <p:sp>
        <p:nvSpPr>
          <p:cNvPr id="8" name="TextBox 7"/>
          <p:cNvSpPr txBox="1"/>
          <p:nvPr/>
        </p:nvSpPr>
        <p:spPr>
          <a:xfrm>
            <a:off x="990600" y="2687970"/>
            <a:ext cx="1752600" cy="400110"/>
          </a:xfrm>
          <a:prstGeom prst="rect">
            <a:avLst/>
          </a:prstGeom>
          <a:noFill/>
        </p:spPr>
        <p:txBody>
          <a:bodyPr wrap="square" rtlCol="0">
            <a:spAutoFit/>
          </a:bodyPr>
          <a:lstStyle/>
          <a:p>
            <a:pPr marL="285750" indent="-285750">
              <a:buFont typeface="Arial" pitchFamily="34" charset="0"/>
              <a:buChar char="•"/>
            </a:pPr>
            <a:r>
              <a:rPr lang="en-IN" sz="2000" dirty="0" smtClean="0">
                <a:latin typeface="Verdana" pitchFamily="34" charset="0"/>
                <a:ea typeface="Verdana" pitchFamily="34" charset="0"/>
                <a:cs typeface="Verdana" pitchFamily="34" charset="0"/>
              </a:rPr>
              <a:t>Intranet</a:t>
            </a:r>
            <a:r>
              <a:rPr lang="en-IN" dirty="0" smtClean="0"/>
              <a:t> </a:t>
            </a:r>
            <a:endParaRPr lang="en-IN" dirty="0"/>
          </a:p>
        </p:txBody>
      </p:sp>
      <p:sp>
        <p:nvSpPr>
          <p:cNvPr id="9" name="TextBox 8"/>
          <p:cNvSpPr txBox="1"/>
          <p:nvPr/>
        </p:nvSpPr>
        <p:spPr>
          <a:xfrm>
            <a:off x="990600" y="3105933"/>
            <a:ext cx="2209800" cy="400110"/>
          </a:xfrm>
          <a:prstGeom prst="rect">
            <a:avLst/>
          </a:prstGeom>
          <a:noFill/>
        </p:spPr>
        <p:txBody>
          <a:bodyPr wrap="square" rtlCol="0">
            <a:spAutoFit/>
          </a:bodyPr>
          <a:lstStyle/>
          <a:p>
            <a:pPr marL="285750" indent="-285750">
              <a:buFont typeface="Arial" pitchFamily="34" charset="0"/>
              <a:buChar char="•"/>
            </a:pPr>
            <a:r>
              <a:rPr lang="en-IN" sz="2000" dirty="0" smtClean="0">
                <a:latin typeface="Verdana" pitchFamily="34" charset="0"/>
                <a:ea typeface="Verdana" pitchFamily="34" charset="0"/>
                <a:cs typeface="Verdana" pitchFamily="34" charset="0"/>
              </a:rPr>
              <a:t>Extranet</a:t>
            </a:r>
            <a:r>
              <a:rPr lang="en-IN" dirty="0" smtClean="0"/>
              <a:t> </a:t>
            </a:r>
            <a:endParaRPr lang="en-IN" dirty="0"/>
          </a:p>
        </p:txBody>
      </p:sp>
      <p:sp>
        <p:nvSpPr>
          <p:cNvPr id="12" name="Text Placeholder 2"/>
          <p:cNvSpPr>
            <a:spLocks noGrp="1"/>
          </p:cNvSpPr>
          <p:nvPr>
            <p:ph type="body" sz="quarter" idx="4294967295"/>
          </p:nvPr>
        </p:nvSpPr>
        <p:spPr>
          <a:xfrm>
            <a:off x="588962" y="3810000"/>
            <a:ext cx="6878638" cy="485775"/>
          </a:xfrm>
        </p:spPr>
        <p:txBody>
          <a:bodyPr>
            <a:noAutofit/>
          </a:bodyPr>
          <a:lstStyle/>
          <a:p>
            <a:pPr>
              <a:buFont typeface="Wingdings" pitchFamily="2" charset="2"/>
              <a:buChar char="§"/>
            </a:pPr>
            <a:r>
              <a:rPr lang="en-US" sz="2000" b="1" dirty="0">
                <a:solidFill>
                  <a:schemeClr val="tx1"/>
                </a:solidFill>
                <a:latin typeface="Verdana" pitchFamily="34" charset="0"/>
                <a:ea typeface="Verdana" pitchFamily="34" charset="0"/>
                <a:cs typeface="Verdana" pitchFamily="34" charset="0"/>
              </a:rPr>
              <a:t>Fundamentals of network </a:t>
            </a:r>
            <a:r>
              <a:rPr lang="en-US" sz="2000" b="1" dirty="0" smtClean="0">
                <a:solidFill>
                  <a:schemeClr val="tx1"/>
                </a:solidFill>
                <a:latin typeface="Verdana" pitchFamily="34" charset="0"/>
                <a:ea typeface="Verdana" pitchFamily="34" charset="0"/>
                <a:cs typeface="Verdana" pitchFamily="34" charset="0"/>
              </a:rPr>
              <a:t>characteristics</a:t>
            </a:r>
            <a:endParaRPr lang="en-US" sz="2000" b="1" dirty="0">
              <a:solidFill>
                <a:schemeClr val="tx1"/>
              </a:solidFill>
              <a:latin typeface="Verdana" pitchFamily="34" charset="0"/>
              <a:ea typeface="Verdana" pitchFamily="34" charset="0"/>
              <a:cs typeface="Verdana" pitchFamily="34" charset="0"/>
            </a:endParaRPr>
          </a:p>
        </p:txBody>
      </p:sp>
      <p:sp>
        <p:nvSpPr>
          <p:cNvPr id="13" name="Content Placeholder 2"/>
          <p:cNvSpPr txBox="1">
            <a:spLocks/>
          </p:cNvSpPr>
          <p:nvPr/>
        </p:nvSpPr>
        <p:spPr>
          <a:xfrm>
            <a:off x="1066800" y="4419600"/>
            <a:ext cx="3763457" cy="99377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IN" sz="2000" dirty="0" smtClean="0">
                <a:latin typeface="Verdana" pitchFamily="34" charset="0"/>
                <a:ea typeface="Verdana" pitchFamily="34" charset="0"/>
                <a:cs typeface="Verdana" pitchFamily="34" charset="0"/>
              </a:rPr>
              <a:t>Circuit switching</a:t>
            </a:r>
          </a:p>
          <a:p>
            <a:pPr>
              <a:lnSpc>
                <a:spcPct val="110000"/>
              </a:lnSpc>
            </a:pPr>
            <a:r>
              <a:rPr lang="en-IN" sz="2000" dirty="0" smtClean="0">
                <a:latin typeface="Verdana" pitchFamily="34" charset="0"/>
                <a:ea typeface="Verdana" pitchFamily="34" charset="0"/>
                <a:cs typeface="Verdana" pitchFamily="34" charset="0"/>
              </a:rPr>
              <a:t>Packet switching</a:t>
            </a:r>
          </a:p>
        </p:txBody>
      </p:sp>
    </p:spTree>
    <p:extLst>
      <p:ext uri="{BB962C8B-B14F-4D97-AF65-F5344CB8AC3E}">
        <p14:creationId xmlns="" xmlns:p14="http://schemas.microsoft.com/office/powerpoint/2010/main" val="20773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build="p"/>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body" sz="quarter" idx="4294967295"/>
          </p:nvPr>
        </p:nvSpPr>
        <p:spPr>
          <a:xfrm>
            <a:off x="2667000" y="304800"/>
            <a:ext cx="4648200" cy="685800"/>
          </a:xfrm>
        </p:spPr>
        <p:txBody>
          <a:bodyPr>
            <a:noAutofit/>
          </a:bodyPr>
          <a:lstStyle/>
          <a:p>
            <a:pPr marL="0" indent="0">
              <a:buNone/>
            </a:pPr>
            <a:r>
              <a:rPr lang="en-IN" b="1" dirty="0" smtClean="0">
                <a:solidFill>
                  <a:schemeClr val="accent1"/>
                </a:solidFill>
                <a:latin typeface="Verdana" pitchFamily="34" charset="0"/>
                <a:ea typeface="Verdana" pitchFamily="34" charset="0"/>
                <a:cs typeface="Verdana" pitchFamily="34" charset="0"/>
              </a:rPr>
              <a:t>Network devices</a:t>
            </a:r>
            <a:endParaRPr lang="en-IN" b="1" dirty="0">
              <a:solidFill>
                <a:schemeClr val="accent1"/>
              </a:solidFill>
              <a:latin typeface="Verdana" pitchFamily="34" charset="0"/>
              <a:ea typeface="Verdana" pitchFamily="34" charset="0"/>
              <a:cs typeface="Verdana" pitchFamily="34" charset="0"/>
            </a:endParaRP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820" y="2362200"/>
            <a:ext cx="2655880" cy="1419624"/>
          </a:xfrm>
          <a:prstGeom prst="rect">
            <a:avLst/>
          </a:prstGeom>
        </p:spPr>
      </p:pic>
      <p:pic>
        <p:nvPicPr>
          <p:cNvPr id="9" name="Picture 6" descr="D:\Users\nsingha1\Downloads\images\repeater.pn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2631" t="20482" r="23998" b="33832"/>
          <a:stretch/>
        </p:blipFill>
        <p:spPr bwMode="auto">
          <a:xfrm>
            <a:off x="6629400" y="2267036"/>
            <a:ext cx="2134493" cy="1461333"/>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5" descr="D:\Users\nsingha1\Downloads\images\bridge.pn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15233" t="13322" r="9017" b="32596"/>
          <a:stretch/>
        </p:blipFill>
        <p:spPr bwMode="auto">
          <a:xfrm>
            <a:off x="549110" y="4800600"/>
            <a:ext cx="2367299" cy="14269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D:\Users\nsingha1\Downloads\images\router.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666759" y="4737100"/>
            <a:ext cx="2123427" cy="15031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a:xfrm>
            <a:off x="1291612" y="1763813"/>
            <a:ext cx="765787" cy="338554"/>
          </a:xfrm>
          <a:prstGeom prst="rect">
            <a:avLst/>
          </a:prstGeom>
          <a:noFill/>
        </p:spPr>
        <p:txBody>
          <a:bodyPr wrap="square" rtlCol="0">
            <a:spAutoFit/>
          </a:bodyPr>
          <a:lstStyle/>
          <a:p>
            <a:r>
              <a:rPr lang="en-US" sz="1600" b="1" u="sng" dirty="0"/>
              <a:t>NIC</a:t>
            </a:r>
          </a:p>
        </p:txBody>
      </p:sp>
      <p:sp>
        <p:nvSpPr>
          <p:cNvPr id="14" name="TextBox 13"/>
          <p:cNvSpPr txBox="1"/>
          <p:nvPr/>
        </p:nvSpPr>
        <p:spPr>
          <a:xfrm>
            <a:off x="4403903" y="1725711"/>
            <a:ext cx="564578" cy="338554"/>
          </a:xfrm>
          <a:prstGeom prst="rect">
            <a:avLst/>
          </a:prstGeom>
          <a:noFill/>
        </p:spPr>
        <p:txBody>
          <a:bodyPr wrap="none" rtlCol="0">
            <a:spAutoFit/>
          </a:bodyPr>
          <a:lstStyle/>
          <a:p>
            <a:r>
              <a:rPr lang="en-US" sz="1600" b="1" u="sng" dirty="0" smtClean="0"/>
              <a:t>HUB</a:t>
            </a:r>
            <a:endParaRPr lang="en-US" sz="1600" b="1" u="sng" dirty="0"/>
          </a:p>
        </p:txBody>
      </p:sp>
      <p:sp>
        <p:nvSpPr>
          <p:cNvPr id="15" name="TextBox 14"/>
          <p:cNvSpPr txBox="1"/>
          <p:nvPr/>
        </p:nvSpPr>
        <p:spPr>
          <a:xfrm>
            <a:off x="7235083" y="1713011"/>
            <a:ext cx="956287" cy="338554"/>
          </a:xfrm>
          <a:prstGeom prst="rect">
            <a:avLst/>
          </a:prstGeom>
          <a:noFill/>
        </p:spPr>
        <p:txBody>
          <a:bodyPr wrap="none" rtlCol="0">
            <a:spAutoFit/>
          </a:bodyPr>
          <a:lstStyle/>
          <a:p>
            <a:r>
              <a:rPr lang="en-US" sz="1600" b="1" u="sng" dirty="0"/>
              <a:t>Repeater</a:t>
            </a:r>
          </a:p>
        </p:txBody>
      </p:sp>
      <p:sp>
        <p:nvSpPr>
          <p:cNvPr id="16" name="TextBox 15"/>
          <p:cNvSpPr txBox="1"/>
          <p:nvPr/>
        </p:nvSpPr>
        <p:spPr>
          <a:xfrm>
            <a:off x="1405521" y="4308482"/>
            <a:ext cx="732316" cy="338554"/>
          </a:xfrm>
          <a:prstGeom prst="rect">
            <a:avLst/>
          </a:prstGeom>
          <a:noFill/>
        </p:spPr>
        <p:txBody>
          <a:bodyPr wrap="none" rtlCol="0">
            <a:spAutoFit/>
          </a:bodyPr>
          <a:lstStyle/>
          <a:p>
            <a:r>
              <a:rPr lang="en-US" sz="1600" b="1" u="sng" dirty="0"/>
              <a:t>Bridge</a:t>
            </a:r>
          </a:p>
        </p:txBody>
      </p:sp>
      <p:sp>
        <p:nvSpPr>
          <p:cNvPr id="17" name="TextBox 16"/>
          <p:cNvSpPr txBox="1"/>
          <p:nvPr/>
        </p:nvSpPr>
        <p:spPr>
          <a:xfrm>
            <a:off x="4487962" y="4285959"/>
            <a:ext cx="747512" cy="338554"/>
          </a:xfrm>
          <a:prstGeom prst="rect">
            <a:avLst/>
          </a:prstGeom>
          <a:noFill/>
        </p:spPr>
        <p:txBody>
          <a:bodyPr wrap="none" rtlCol="0">
            <a:spAutoFit/>
          </a:bodyPr>
          <a:lstStyle/>
          <a:p>
            <a:r>
              <a:rPr lang="en-US" sz="1600" b="1" u="sng" dirty="0"/>
              <a:t>Switch</a:t>
            </a:r>
          </a:p>
        </p:txBody>
      </p:sp>
      <p:sp>
        <p:nvSpPr>
          <p:cNvPr id="18" name="TextBox 17"/>
          <p:cNvSpPr txBox="1"/>
          <p:nvPr/>
        </p:nvSpPr>
        <p:spPr>
          <a:xfrm>
            <a:off x="7388859" y="4285959"/>
            <a:ext cx="762068" cy="338554"/>
          </a:xfrm>
          <a:prstGeom prst="rect">
            <a:avLst/>
          </a:prstGeom>
          <a:noFill/>
        </p:spPr>
        <p:txBody>
          <a:bodyPr wrap="none" rtlCol="0">
            <a:spAutoFit/>
          </a:bodyPr>
          <a:lstStyle/>
          <a:p>
            <a:r>
              <a:rPr lang="en-US" sz="1600" b="1" u="sng" dirty="0"/>
              <a:t>Router</a:t>
            </a:r>
          </a:p>
        </p:txBody>
      </p:sp>
      <p:pic>
        <p:nvPicPr>
          <p:cNvPr id="19" name="Picture 1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581400" y="2133600"/>
            <a:ext cx="2317325" cy="1712016"/>
          </a:xfrm>
          <a:prstGeom prst="rect">
            <a:avLst/>
          </a:prstGeom>
        </p:spPr>
      </p:pic>
      <p:pic>
        <p:nvPicPr>
          <p:cNvPr id="20" name="Picture 19"/>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581400" y="4710574"/>
            <a:ext cx="2590800" cy="1690226"/>
          </a:xfrm>
          <a:prstGeom prst="rect">
            <a:avLst/>
          </a:prstGeom>
        </p:spPr>
      </p:pic>
    </p:spTree>
    <p:extLst>
      <p:ext uri="{BB962C8B-B14F-4D97-AF65-F5344CB8AC3E}">
        <p14:creationId xmlns="" xmlns:p14="http://schemas.microsoft.com/office/powerpoint/2010/main" val="133896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362200" y="457200"/>
            <a:ext cx="6324600" cy="533400"/>
          </a:xfrm>
        </p:spPr>
        <p:txBody>
          <a:bodyPr>
            <a:noAutofit/>
          </a:bodyPr>
          <a:lstStyle/>
          <a:p>
            <a:pPr marL="0" indent="0">
              <a:buNone/>
            </a:pPr>
            <a:r>
              <a:rPr lang="en-IN" b="1" dirty="0">
                <a:solidFill>
                  <a:schemeClr val="accent1"/>
                </a:solidFill>
                <a:latin typeface="Verdana" pitchFamily="34" charset="0"/>
                <a:ea typeface="Verdana" pitchFamily="34" charset="0"/>
                <a:cs typeface="Verdana" pitchFamily="34" charset="0"/>
              </a:rPr>
              <a:t>Network Topologies</a:t>
            </a:r>
            <a:endParaRPr lang="en-US" b="1" dirty="0">
              <a:solidFill>
                <a:schemeClr val="accent1"/>
              </a:solidFill>
              <a:latin typeface="Verdana" pitchFamily="34" charset="0"/>
              <a:ea typeface="Verdana" pitchFamily="34" charset="0"/>
              <a:cs typeface="Verdana" pitchFamily="34" charset="0"/>
            </a:endParaRPr>
          </a:p>
        </p:txBody>
      </p:sp>
      <p:pic>
        <p:nvPicPr>
          <p:cNvPr id="4" name="Picture 3" descr="network-topology.png"/>
          <p:cNvPicPr>
            <a:picLocks noChangeAspect="1"/>
          </p:cNvPicPr>
          <p:nvPr/>
        </p:nvPicPr>
        <p:blipFill>
          <a:blip r:embed="rId2"/>
          <a:stretch>
            <a:fillRect/>
          </a:stretch>
        </p:blipFill>
        <p:spPr>
          <a:xfrm>
            <a:off x="457200" y="1524000"/>
            <a:ext cx="8208033" cy="4350258"/>
          </a:xfrm>
          <a:prstGeom prst="rect">
            <a:avLst/>
          </a:prstGeom>
        </p:spPr>
      </p:pic>
    </p:spTree>
    <p:extLst>
      <p:ext uri="{BB962C8B-B14F-4D97-AF65-F5344CB8AC3E}">
        <p14:creationId xmlns="" xmlns:p14="http://schemas.microsoft.com/office/powerpoint/2010/main" val="17103449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90800" y="3244334"/>
            <a:ext cx="4819605" cy="1323439"/>
          </a:xfrm>
          <a:prstGeom prst="rect">
            <a:avLst/>
          </a:prstGeom>
        </p:spPr>
        <p:txBody>
          <a:bodyPr wrap="square">
            <a:spAutoFit/>
          </a:bodyPr>
          <a:lstStyle/>
          <a:p>
            <a:endParaRPr lang="en-US" sz="4000" dirty="0" smtClean="0">
              <a:solidFill>
                <a:prstClr val="black"/>
              </a:solidFill>
            </a:endParaRPr>
          </a:p>
          <a:p>
            <a:endParaRPr lang="en-US" sz="4000" dirty="0">
              <a:solidFill>
                <a:prstClr val="black"/>
              </a:solidFill>
            </a:endParaRPr>
          </a:p>
        </p:txBody>
      </p:sp>
      <p:sp>
        <p:nvSpPr>
          <p:cNvPr id="2" name="Rectangle 1"/>
          <p:cNvSpPr/>
          <p:nvPr/>
        </p:nvSpPr>
        <p:spPr>
          <a:xfrm>
            <a:off x="495300" y="1639669"/>
            <a:ext cx="8191500" cy="646331"/>
          </a:xfrm>
          <a:prstGeom prst="rect">
            <a:avLst/>
          </a:prstGeom>
        </p:spPr>
        <p:txBody>
          <a:bodyPr wrap="square">
            <a:spAutoFit/>
          </a:bodyPr>
          <a:lstStyle/>
          <a:p>
            <a:pPr>
              <a:buClr>
                <a:schemeClr val="accent5">
                  <a:lumMod val="60000"/>
                  <a:lumOff val="40000"/>
                </a:schemeClr>
              </a:buClr>
            </a:pPr>
            <a:r>
              <a:rPr lang="en-US" dirty="0" smtClean="0"/>
              <a:t>IP(Internet </a:t>
            </a:r>
            <a:r>
              <a:rPr lang="en-US" dirty="0"/>
              <a:t>Protocol) Address is logical address which is given to the devices connected to the network</a:t>
            </a:r>
            <a:r>
              <a:rPr lang="en-US" dirty="0" smtClean="0"/>
              <a:t>.</a:t>
            </a:r>
            <a:r>
              <a:rPr lang="en-US" dirty="0"/>
              <a:t>  </a:t>
            </a:r>
          </a:p>
        </p:txBody>
      </p:sp>
      <p:sp>
        <p:nvSpPr>
          <p:cNvPr id="4" name="AutoShape 4" descr="D:\Users\prinsing\Desktop\ip-adress.webp"/>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Users\prinsing\Desktop\ip-adress.webp"/>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2971800" y="609600"/>
            <a:ext cx="4413204" cy="584775"/>
          </a:xfrm>
          <a:prstGeom prst="rect">
            <a:avLst/>
          </a:prstGeom>
          <a:noFill/>
        </p:spPr>
        <p:txBody>
          <a:bodyPr wrap="square" rtlCol="0">
            <a:spAutoFit/>
          </a:bodyPr>
          <a:lstStyle/>
          <a:p>
            <a:r>
              <a:rPr lang="en-US" sz="3200" b="1" dirty="0">
                <a:solidFill>
                  <a:schemeClr val="accent1"/>
                </a:solidFill>
                <a:latin typeface="Verdana" pitchFamily="34" charset="0"/>
                <a:ea typeface="Verdana" pitchFamily="34" charset="0"/>
                <a:cs typeface="Verdana" pitchFamily="34" charset="0"/>
              </a:rPr>
              <a:t>IP ADDRESSSING</a:t>
            </a:r>
            <a:endParaRPr lang="en-US" sz="3200" dirty="0">
              <a:solidFill>
                <a:schemeClr val="accent1"/>
              </a:solidFill>
              <a:latin typeface="Verdana" pitchFamily="34" charset="0"/>
              <a:ea typeface="Verdana" pitchFamily="34" charset="0"/>
              <a:cs typeface="Verdana" pitchFamily="34" charset="0"/>
            </a:endParaRPr>
          </a:p>
        </p:txBody>
      </p:sp>
      <p:sp>
        <p:nvSpPr>
          <p:cNvPr id="7" name="TextBox 6"/>
          <p:cNvSpPr txBox="1"/>
          <p:nvPr/>
        </p:nvSpPr>
        <p:spPr>
          <a:xfrm>
            <a:off x="533400" y="2514600"/>
            <a:ext cx="3276600" cy="923330"/>
          </a:xfrm>
          <a:prstGeom prst="rect">
            <a:avLst/>
          </a:prstGeom>
          <a:noFill/>
        </p:spPr>
        <p:txBody>
          <a:bodyPr wrap="square" rtlCol="0">
            <a:spAutoFit/>
          </a:bodyPr>
          <a:lstStyle/>
          <a:p>
            <a:r>
              <a:rPr lang="en-US" b="1" dirty="0" smtClean="0"/>
              <a:t>VERSIONS :</a:t>
            </a:r>
          </a:p>
          <a:p>
            <a:pPr marL="285750" indent="-285750">
              <a:buFont typeface="Arial" panose="020B0604020202020204" pitchFamily="34" charset="0"/>
              <a:buChar char="•"/>
            </a:pPr>
            <a:r>
              <a:rPr lang="en-US" dirty="0" smtClean="0"/>
              <a:t>IPV4 </a:t>
            </a:r>
          </a:p>
          <a:p>
            <a:pPr marL="285750" indent="-285750">
              <a:buFont typeface="Arial" panose="020B0604020202020204" pitchFamily="34" charset="0"/>
              <a:buChar char="•"/>
            </a:pPr>
            <a:r>
              <a:rPr lang="en-US" dirty="0" smtClean="0"/>
              <a:t>IPV6</a:t>
            </a:r>
            <a:endParaRPr lang="en-US" dirty="0"/>
          </a:p>
        </p:txBody>
      </p:sp>
      <p:pic>
        <p:nvPicPr>
          <p:cNvPr id="10" name="Picture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733800" y="2986157"/>
            <a:ext cx="5105400" cy="1509643"/>
          </a:xfrm>
          <a:prstGeom prst="rect">
            <a:avLst/>
          </a:prstGeom>
        </p:spPr>
      </p:pic>
      <p:sp>
        <p:nvSpPr>
          <p:cNvPr id="12" name="TextBox 11"/>
          <p:cNvSpPr txBox="1"/>
          <p:nvPr/>
        </p:nvSpPr>
        <p:spPr>
          <a:xfrm>
            <a:off x="533400" y="4800600"/>
            <a:ext cx="1832553" cy="646331"/>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SUBNETTING :</a:t>
            </a:r>
            <a:endParaRPr lang="en-US" b="1" dirty="0">
              <a:latin typeface="Times New Roman" panose="02020603050405020304" pitchFamily="18" charset="0"/>
              <a:cs typeface="Times New Roman" panose="02020603050405020304" pitchFamily="18" charset="0"/>
            </a:endParaRPr>
          </a:p>
          <a:p>
            <a:endParaRPr lang="en-US" dirty="0"/>
          </a:p>
        </p:txBody>
      </p:sp>
      <p:sp>
        <p:nvSpPr>
          <p:cNvPr id="13" name="TextBox 12"/>
          <p:cNvSpPr txBox="1"/>
          <p:nvPr/>
        </p:nvSpPr>
        <p:spPr>
          <a:xfrm>
            <a:off x="3810000" y="2602468"/>
            <a:ext cx="2057400" cy="369332"/>
          </a:xfrm>
          <a:prstGeom prst="rect">
            <a:avLst/>
          </a:prstGeom>
          <a:noFill/>
        </p:spPr>
        <p:txBody>
          <a:bodyPr wrap="square" rtlCol="0">
            <a:spAutoFit/>
          </a:bodyPr>
          <a:lstStyle/>
          <a:p>
            <a:r>
              <a:rPr lang="en-US" b="1" dirty="0" smtClean="0"/>
              <a:t>IPV4 CLASSES :</a:t>
            </a:r>
            <a:endParaRPr lang="en-US" b="1" dirty="0"/>
          </a:p>
        </p:txBody>
      </p:sp>
      <p:sp>
        <p:nvSpPr>
          <p:cNvPr id="14" name="Rectangle 13"/>
          <p:cNvSpPr/>
          <p:nvPr/>
        </p:nvSpPr>
        <p:spPr>
          <a:xfrm>
            <a:off x="838200" y="4648200"/>
            <a:ext cx="8077200" cy="2708434"/>
          </a:xfrm>
          <a:prstGeom prst="rect">
            <a:avLst/>
          </a:prstGeom>
        </p:spPr>
        <p:txBody>
          <a:bodyPr wrap="square">
            <a:spAutoFit/>
          </a:bodyPr>
          <a:lstStyle/>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the strategy used to partition a single physical network into more than one smaller logical </a:t>
            </a:r>
            <a:r>
              <a:rPr lang="en-US" dirty="0" smtClean="0">
                <a:latin typeface="Times New Roman" panose="02020603050405020304" pitchFamily="18" charset="0"/>
                <a:cs typeface="Times New Roman" panose="02020603050405020304" pitchFamily="18" charset="0"/>
              </a:rPr>
              <a:t>sub-networks.</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sz="1600" dirty="0"/>
          </a:p>
          <a:p>
            <a:endParaRPr lang="en-US" sz="1400" dirty="0"/>
          </a:p>
          <a:p>
            <a:endParaRPr lang="en-US" sz="1400" dirty="0"/>
          </a:p>
        </p:txBody>
      </p:sp>
    </p:spTree>
    <p:extLst>
      <p:ext uri="{BB962C8B-B14F-4D97-AF65-F5344CB8AC3E}">
        <p14:creationId xmlns="" xmlns:p14="http://schemas.microsoft.com/office/powerpoint/2010/main" val="15202113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FA79673-AD73-4CE5-AC49-8BB07DDE078B}"/>
              </a:ext>
            </a:extLst>
          </p:cNvPr>
          <p:cNvSpPr>
            <a:spLocks noGrp="1"/>
          </p:cNvSpPr>
          <p:nvPr>
            <p:ph type="body" sz="quarter" idx="4294967295"/>
          </p:nvPr>
        </p:nvSpPr>
        <p:spPr>
          <a:xfrm>
            <a:off x="7285038" y="1676400"/>
            <a:ext cx="1858962" cy="3200400"/>
          </a:xfrm>
        </p:spPr>
        <p:txBody>
          <a:bodyPr/>
          <a:lstStyle/>
          <a:p>
            <a:pPr marL="0" indent="0" algn="ctr">
              <a:buNone/>
            </a:pPr>
            <a:r>
              <a:rPr lang="en-US" dirty="0"/>
              <a:t>	</a:t>
            </a:r>
          </a:p>
          <a:p>
            <a:pPr marL="0" indent="0" algn="ctr">
              <a:buNone/>
            </a:pPr>
            <a:endParaRPr lang="pt-PT" b="1" dirty="0"/>
          </a:p>
        </p:txBody>
      </p:sp>
      <p:sp>
        <p:nvSpPr>
          <p:cNvPr id="5" name="Rectangle 4"/>
          <p:cNvSpPr/>
          <p:nvPr/>
        </p:nvSpPr>
        <p:spPr>
          <a:xfrm>
            <a:off x="2590800" y="3244334"/>
            <a:ext cx="4819605" cy="707886"/>
          </a:xfrm>
          <a:prstGeom prst="rect">
            <a:avLst/>
          </a:prstGeom>
        </p:spPr>
        <p:txBody>
          <a:bodyPr wrap="square">
            <a:spAutoFit/>
          </a:bodyPr>
          <a:lstStyle/>
          <a:p>
            <a:endParaRPr lang="en-US" sz="4000" dirty="0"/>
          </a:p>
        </p:txBody>
      </p:sp>
      <p:sp>
        <p:nvSpPr>
          <p:cNvPr id="2" name="TextBox 1"/>
          <p:cNvSpPr txBox="1"/>
          <p:nvPr/>
        </p:nvSpPr>
        <p:spPr>
          <a:xfrm>
            <a:off x="2794336" y="304800"/>
            <a:ext cx="5054264" cy="861774"/>
          </a:xfrm>
          <a:prstGeom prst="rect">
            <a:avLst/>
          </a:prstGeom>
          <a:noFill/>
        </p:spPr>
        <p:txBody>
          <a:bodyPr wrap="square" rtlCol="0">
            <a:spAutoFit/>
          </a:bodyPr>
          <a:lstStyle/>
          <a:p>
            <a:r>
              <a:rPr lang="en-US" sz="3200" b="1" dirty="0">
                <a:solidFill>
                  <a:schemeClr val="accent1"/>
                </a:solidFill>
                <a:latin typeface="Verdana" pitchFamily="34" charset="0"/>
                <a:ea typeface="Verdana" pitchFamily="34" charset="0"/>
                <a:cs typeface="Verdana" pitchFamily="34" charset="0"/>
              </a:rPr>
              <a:t>Network Concepts	</a:t>
            </a:r>
          </a:p>
          <a:p>
            <a:endParaRPr lang="en-US" dirty="0">
              <a:solidFill>
                <a:schemeClr val="accent1"/>
              </a:solidFill>
            </a:endParaRPr>
          </a:p>
        </p:txBody>
      </p:sp>
      <p:sp>
        <p:nvSpPr>
          <p:cNvPr id="4" name="TextBox 3"/>
          <p:cNvSpPr txBox="1"/>
          <p:nvPr/>
        </p:nvSpPr>
        <p:spPr>
          <a:xfrm>
            <a:off x="1861959" y="1213246"/>
            <a:ext cx="1457681" cy="923330"/>
          </a:xfrm>
          <a:prstGeom prst="rect">
            <a:avLst/>
          </a:prstGeom>
          <a:noFill/>
        </p:spPr>
        <p:txBody>
          <a:bodyPr wrap="square" rtlCol="0">
            <a:spAutoFit/>
          </a:bodyPr>
          <a:lstStyle/>
          <a:p>
            <a:r>
              <a:rPr lang="en-US" b="1" dirty="0" smtClean="0"/>
              <a:t>ARP</a:t>
            </a:r>
          </a:p>
          <a:p>
            <a:endParaRPr lang="en-US" b="1" dirty="0" smtClean="0"/>
          </a:p>
          <a:p>
            <a:endParaRPr lang="en-US" dirty="0"/>
          </a:p>
        </p:txBody>
      </p:sp>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3399" y="1676400"/>
            <a:ext cx="4103801" cy="3318110"/>
          </a:xfrm>
          <a:prstGeom prst="rect">
            <a:avLst/>
          </a:prstGeom>
        </p:spPr>
      </p:pic>
      <p:sp>
        <p:nvSpPr>
          <p:cNvPr id="7" name="TextBox 6"/>
          <p:cNvSpPr txBox="1"/>
          <p:nvPr/>
        </p:nvSpPr>
        <p:spPr>
          <a:xfrm>
            <a:off x="6316266" y="2773978"/>
            <a:ext cx="1447800" cy="369332"/>
          </a:xfrm>
          <a:prstGeom prst="rect">
            <a:avLst/>
          </a:prstGeom>
          <a:noFill/>
        </p:spPr>
        <p:txBody>
          <a:bodyPr wrap="square" rtlCol="0">
            <a:spAutoFit/>
          </a:bodyPr>
          <a:lstStyle/>
          <a:p>
            <a:r>
              <a:rPr lang="en-US" b="1" dirty="0"/>
              <a:t>RARP	</a:t>
            </a:r>
          </a:p>
        </p:txBody>
      </p:sp>
      <p:pic>
        <p:nvPicPr>
          <p:cNvPr id="8" name="Picture 7"/>
          <p:cNvPicPr>
            <a:picLocks noChangeAspect="1"/>
          </p:cNvPicPr>
          <p:nvPr/>
        </p:nvPicPr>
        <p:blipFill rotWithShape="1">
          <a:blip r:embed="rId4">
            <a:extLst>
              <a:ext uri="{28A0092B-C50C-407E-A947-70E740481C1C}">
                <a14:useLocalDpi xmlns="" xmlns:a14="http://schemas.microsoft.com/office/drawing/2010/main" val="0"/>
              </a:ext>
            </a:extLst>
          </a:blip>
          <a:srcRect b="8322"/>
          <a:stretch/>
        </p:blipFill>
        <p:spPr>
          <a:xfrm>
            <a:off x="4267200" y="3244334"/>
            <a:ext cx="4468698" cy="3259255"/>
          </a:xfrm>
          <a:prstGeom prst="rect">
            <a:avLst/>
          </a:prstGeom>
        </p:spPr>
      </p:pic>
    </p:spTree>
    <p:extLst>
      <p:ext uri="{BB962C8B-B14F-4D97-AF65-F5344CB8AC3E}">
        <p14:creationId xmlns="" xmlns:p14="http://schemas.microsoft.com/office/powerpoint/2010/main" val="40244938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0" y="169783"/>
            <a:ext cx="5486400" cy="1354217"/>
          </a:xfrm>
          <a:prstGeom prst="rect">
            <a:avLst/>
          </a:prstGeom>
          <a:noFill/>
        </p:spPr>
        <p:txBody>
          <a:bodyPr wrap="square" rtlCol="0">
            <a:spAutoFit/>
          </a:bodyPr>
          <a:lstStyle/>
          <a:p>
            <a:r>
              <a:rPr lang="en-US" sz="3200" b="1" dirty="0" smtClean="0">
                <a:solidFill>
                  <a:schemeClr val="accent1"/>
                </a:solidFill>
                <a:latin typeface="Verdana" pitchFamily="34" charset="0"/>
                <a:ea typeface="Verdana" pitchFamily="34" charset="0"/>
                <a:cs typeface="Verdana" pitchFamily="34" charset="0"/>
              </a:rPr>
              <a:t>OSI and TCP/IP Model</a:t>
            </a:r>
            <a:r>
              <a:rPr lang="en-US" sz="3200" b="1" dirty="0">
                <a:solidFill>
                  <a:schemeClr val="accent1"/>
                </a:solidFill>
                <a:latin typeface="Verdana" pitchFamily="34" charset="0"/>
                <a:ea typeface="Verdana" pitchFamily="34" charset="0"/>
                <a:cs typeface="Verdana" pitchFamily="34" charset="0"/>
              </a:rPr>
              <a:t>	</a:t>
            </a:r>
          </a:p>
          <a:p>
            <a:endParaRPr lang="en-US" dirty="0">
              <a:solidFill>
                <a:schemeClr val="accent1"/>
              </a:solidFill>
            </a:endParaRPr>
          </a:p>
        </p:txBody>
      </p:sp>
      <p:pic>
        <p:nvPicPr>
          <p:cNvPr id="7" name="Picture 6" descr="5015423.jpg"/>
          <p:cNvPicPr>
            <a:picLocks noChangeAspect="1"/>
          </p:cNvPicPr>
          <p:nvPr/>
        </p:nvPicPr>
        <p:blipFill>
          <a:blip r:embed="rId2"/>
          <a:stretch>
            <a:fillRect/>
          </a:stretch>
        </p:blipFill>
        <p:spPr>
          <a:xfrm>
            <a:off x="1432226" y="1419224"/>
            <a:ext cx="6568774" cy="5040041"/>
          </a:xfrm>
          <a:prstGeom prst="rect">
            <a:avLst/>
          </a:prstGeom>
        </p:spPr>
      </p:pic>
    </p:spTree>
    <p:extLst>
      <p:ext uri="{BB962C8B-B14F-4D97-AF65-F5344CB8AC3E}">
        <p14:creationId xmlns="" xmlns:p14="http://schemas.microsoft.com/office/powerpoint/2010/main" val="2438096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848918" y="2246793"/>
            <a:ext cx="4914082" cy="1182207"/>
          </a:xfrm>
        </p:spPr>
        <p:txBody>
          <a:bodyPr>
            <a:normAutofit/>
          </a:bodyPr>
          <a:lstStyle/>
          <a:p>
            <a:r>
              <a:rPr lang="en-US" sz="3200" b="1" dirty="0" smtClean="0">
                <a:solidFill>
                  <a:schemeClr val="bg1"/>
                </a:solidFill>
                <a:latin typeface="Verdana" pitchFamily="34" charset="0"/>
                <a:ea typeface="Verdana" pitchFamily="34" charset="0"/>
                <a:cs typeface="Verdana" pitchFamily="34" charset="0"/>
              </a:rPr>
              <a:t>NETWORK </a:t>
            </a:r>
          </a:p>
          <a:p>
            <a:endParaRPr lang="en-US" sz="3200" b="1" dirty="0" smtClean="0">
              <a:solidFill>
                <a:schemeClr val="bg1"/>
              </a:solidFill>
              <a:latin typeface="Times New Roman" pitchFamily="18" charset="0"/>
              <a:cs typeface="Times New Roman" pitchFamily="18" charset="0"/>
            </a:endParaRPr>
          </a:p>
          <a:p>
            <a:r>
              <a:rPr lang="en-US" sz="3200" b="1" dirty="0" smtClean="0">
                <a:solidFill>
                  <a:schemeClr val="bg1"/>
                </a:solidFill>
                <a:latin typeface="Verdana" pitchFamily="34" charset="0"/>
                <a:ea typeface="Verdana" pitchFamily="34" charset="0"/>
                <a:cs typeface="Verdana" pitchFamily="34" charset="0"/>
              </a:rPr>
              <a:t>ESSENTIALS</a:t>
            </a:r>
            <a:endParaRPr lang="en-IN" sz="3200" b="1" dirty="0">
              <a:solidFill>
                <a:schemeClr val="bg1"/>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0" y="169783"/>
            <a:ext cx="5486400" cy="1354217"/>
          </a:xfrm>
          <a:prstGeom prst="rect">
            <a:avLst/>
          </a:prstGeom>
          <a:noFill/>
        </p:spPr>
        <p:txBody>
          <a:bodyPr wrap="square" rtlCol="0">
            <a:spAutoFit/>
          </a:bodyPr>
          <a:lstStyle/>
          <a:p>
            <a:r>
              <a:rPr lang="en-US" sz="3200" b="1" dirty="0" smtClean="0">
                <a:solidFill>
                  <a:schemeClr val="accent1"/>
                </a:solidFill>
                <a:latin typeface="Verdana" pitchFamily="34" charset="0"/>
                <a:ea typeface="Verdana" pitchFamily="34" charset="0"/>
                <a:cs typeface="Verdana" pitchFamily="34" charset="0"/>
              </a:rPr>
              <a:t>ROUTING PROTOCOLS</a:t>
            </a:r>
            <a:r>
              <a:rPr lang="en-US" sz="3200" b="1" dirty="0">
                <a:solidFill>
                  <a:schemeClr val="accent1"/>
                </a:solidFill>
                <a:latin typeface="Verdana" pitchFamily="34" charset="0"/>
                <a:ea typeface="Verdana" pitchFamily="34" charset="0"/>
                <a:cs typeface="Verdana" pitchFamily="34" charset="0"/>
              </a:rPr>
              <a:t>	</a:t>
            </a:r>
          </a:p>
          <a:p>
            <a:endParaRPr lang="en-US" dirty="0">
              <a:solidFill>
                <a:schemeClr val="accent1"/>
              </a:solidFill>
            </a:endParaRPr>
          </a:p>
        </p:txBody>
      </p:sp>
      <p:pic>
        <p:nvPicPr>
          <p:cNvPr id="4" name="Picture 3" descr="IE-RIP-WP1-05.gif"/>
          <p:cNvPicPr>
            <a:picLocks noChangeAspect="1"/>
          </p:cNvPicPr>
          <p:nvPr/>
        </p:nvPicPr>
        <p:blipFill>
          <a:blip r:embed="rId2"/>
          <a:stretch>
            <a:fillRect/>
          </a:stretch>
        </p:blipFill>
        <p:spPr>
          <a:xfrm>
            <a:off x="1219201" y="1828800"/>
            <a:ext cx="6760788" cy="3759432"/>
          </a:xfrm>
          <a:prstGeom prst="rect">
            <a:avLst/>
          </a:prstGeom>
        </p:spPr>
      </p:pic>
      <p:sp>
        <p:nvSpPr>
          <p:cNvPr id="5" name="Content Placeholder 1"/>
          <p:cNvSpPr txBox="1">
            <a:spLocks/>
          </p:cNvSpPr>
          <p:nvPr/>
        </p:nvSpPr>
        <p:spPr>
          <a:xfrm>
            <a:off x="457200" y="1143000"/>
            <a:ext cx="1371600" cy="450304"/>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RIP</a:t>
            </a:r>
            <a:endParaRPr kumimoji="0" lang="en-US" sz="2000" b="1"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2438096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85800" y="914400"/>
            <a:ext cx="1371600" cy="450304"/>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OSPF</a:t>
            </a:r>
            <a:endParaRPr kumimoji="0" lang="en-US" sz="2000" b="1"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3" name="Picture 2" descr="7039-spf14.gif"/>
          <p:cNvPicPr>
            <a:picLocks noChangeAspect="1"/>
          </p:cNvPicPr>
          <p:nvPr/>
        </p:nvPicPr>
        <p:blipFill>
          <a:blip r:embed="rId2"/>
          <a:stretch>
            <a:fillRect/>
          </a:stretch>
        </p:blipFill>
        <p:spPr>
          <a:xfrm>
            <a:off x="990600" y="1456062"/>
            <a:ext cx="7315200" cy="38779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808037"/>
            <a:ext cx="1447800" cy="487363"/>
          </a:xfrm>
        </p:spPr>
        <p:txBody>
          <a:bodyPr>
            <a:normAutofit/>
          </a:bodyPr>
          <a:lstStyle/>
          <a:p>
            <a:r>
              <a:rPr lang="en-IN" sz="2000" b="1" dirty="0" smtClean="0">
                <a:latin typeface="Verdana" pitchFamily="34" charset="0"/>
                <a:ea typeface="Verdana" pitchFamily="34" charset="0"/>
                <a:cs typeface="Verdana" pitchFamily="34" charset="0"/>
              </a:rPr>
              <a:t>EIGRP</a:t>
            </a:r>
            <a:endParaRPr lang="en-IN" sz="2000" b="1" dirty="0">
              <a:latin typeface="Verdana" pitchFamily="34" charset="0"/>
              <a:ea typeface="Verdana" pitchFamily="34" charset="0"/>
              <a:cs typeface="Verdana" pitchFamily="34" charset="0"/>
            </a:endParaRPr>
          </a:p>
        </p:txBody>
      </p:sp>
      <p:pic>
        <p:nvPicPr>
          <p:cNvPr id="3074" name="Picture 2"/>
          <p:cNvPicPr>
            <a:picLocks noGrp="1" noChangeAspect="1" noChangeArrowheads="1"/>
          </p:cNvPicPr>
          <p:nvPr>
            <p:ph idx="4294967295"/>
          </p:nvPr>
        </p:nvPicPr>
        <p:blipFill>
          <a:blip r:embed="rId2">
            <a:extLst>
              <a:ext uri="{28A0092B-C50C-407E-A947-70E740481C1C}">
                <a14:useLocalDpi xmlns="" xmlns:a14="http://schemas.microsoft.com/office/drawing/2010/main" val="0"/>
              </a:ext>
            </a:extLst>
          </a:blip>
          <a:srcRect/>
          <a:stretch>
            <a:fillRect/>
          </a:stretch>
        </p:blipFill>
        <p:spPr bwMode="auto">
          <a:xfrm>
            <a:off x="487362" y="3725863"/>
            <a:ext cx="1798638" cy="1195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63888" y="3726090"/>
            <a:ext cx="1798637" cy="1195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88223" y="3726089"/>
            <a:ext cx="1798637" cy="1195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5" name="Straight Connector 4"/>
          <p:cNvCxnSpPr>
            <a:stCxn id="3074" idx="3"/>
            <a:endCxn id="3075" idx="1"/>
          </p:cNvCxnSpPr>
          <p:nvPr/>
        </p:nvCxnSpPr>
        <p:spPr>
          <a:xfrm>
            <a:off x="2286000" y="4323557"/>
            <a:ext cx="1277888" cy="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3075" idx="3"/>
            <a:endCxn id="3076" idx="1"/>
          </p:cNvCxnSpPr>
          <p:nvPr/>
        </p:nvCxnSpPr>
        <p:spPr>
          <a:xfrm flipV="1">
            <a:off x="5362525" y="4323783"/>
            <a:ext cx="122569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074" idx="1"/>
          </p:cNvCxnSpPr>
          <p:nvPr/>
        </p:nvCxnSpPr>
        <p:spPr>
          <a:xfrm flipH="1">
            <a:off x="630870" y="4323784"/>
            <a:ext cx="252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076" idx="3"/>
          </p:cNvCxnSpPr>
          <p:nvPr/>
        </p:nvCxnSpPr>
        <p:spPr>
          <a:xfrm>
            <a:off x="8386860" y="4323783"/>
            <a:ext cx="577628"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7572" y="3870340"/>
            <a:ext cx="252028" cy="369332"/>
          </a:xfrm>
          <a:prstGeom prst="rect">
            <a:avLst/>
          </a:prstGeom>
          <a:noFill/>
        </p:spPr>
        <p:txBody>
          <a:bodyPr wrap="square" rtlCol="0">
            <a:spAutoFit/>
          </a:bodyPr>
          <a:lstStyle/>
          <a:p>
            <a:r>
              <a:rPr lang="en-IN" dirty="0" smtClean="0"/>
              <a:t>1</a:t>
            </a:r>
            <a:endParaRPr lang="en-IN" dirty="0"/>
          </a:p>
        </p:txBody>
      </p:sp>
      <p:sp>
        <p:nvSpPr>
          <p:cNvPr id="17" name="TextBox 16"/>
          <p:cNvSpPr txBox="1"/>
          <p:nvPr/>
        </p:nvSpPr>
        <p:spPr>
          <a:xfrm>
            <a:off x="2411760" y="3870340"/>
            <a:ext cx="467190" cy="369332"/>
          </a:xfrm>
          <a:prstGeom prst="rect">
            <a:avLst/>
          </a:prstGeom>
          <a:noFill/>
        </p:spPr>
        <p:txBody>
          <a:bodyPr wrap="square" rtlCol="0">
            <a:spAutoFit/>
          </a:bodyPr>
          <a:lstStyle/>
          <a:p>
            <a:r>
              <a:rPr lang="en-IN" dirty="0" smtClean="0"/>
              <a:t>2</a:t>
            </a:r>
            <a:endParaRPr lang="en-IN" dirty="0"/>
          </a:p>
        </p:txBody>
      </p:sp>
      <p:sp>
        <p:nvSpPr>
          <p:cNvPr id="18" name="TextBox 17"/>
          <p:cNvSpPr txBox="1"/>
          <p:nvPr/>
        </p:nvSpPr>
        <p:spPr>
          <a:xfrm>
            <a:off x="5508104" y="3870340"/>
            <a:ext cx="467270" cy="369332"/>
          </a:xfrm>
          <a:prstGeom prst="rect">
            <a:avLst/>
          </a:prstGeom>
          <a:noFill/>
        </p:spPr>
        <p:txBody>
          <a:bodyPr wrap="square" rtlCol="0">
            <a:spAutoFit/>
          </a:bodyPr>
          <a:lstStyle/>
          <a:p>
            <a:r>
              <a:rPr lang="en-IN" dirty="0" smtClean="0"/>
              <a:t>3</a:t>
            </a:r>
            <a:endParaRPr lang="en-IN" dirty="0"/>
          </a:p>
        </p:txBody>
      </p:sp>
      <p:sp>
        <p:nvSpPr>
          <p:cNvPr id="19" name="TextBox 18"/>
          <p:cNvSpPr txBox="1"/>
          <p:nvPr/>
        </p:nvSpPr>
        <p:spPr>
          <a:xfrm>
            <a:off x="8386860" y="3963201"/>
            <a:ext cx="433612" cy="369332"/>
          </a:xfrm>
          <a:prstGeom prst="rect">
            <a:avLst/>
          </a:prstGeom>
          <a:noFill/>
        </p:spPr>
        <p:txBody>
          <a:bodyPr wrap="square" rtlCol="0">
            <a:spAutoFit/>
          </a:bodyPr>
          <a:lstStyle/>
          <a:p>
            <a:r>
              <a:rPr lang="en-IN" dirty="0" smtClean="0"/>
              <a:t>4</a:t>
            </a:r>
            <a:endParaRPr lang="en-IN" dirty="0"/>
          </a:p>
        </p:txBody>
      </p:sp>
      <p:sp>
        <p:nvSpPr>
          <p:cNvPr id="20" name="Rounded Rectangular Callout 19"/>
          <p:cNvSpPr/>
          <p:nvPr/>
        </p:nvSpPr>
        <p:spPr>
          <a:xfrm>
            <a:off x="3707904" y="1998132"/>
            <a:ext cx="2033835" cy="136815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 KNOW MY NEIGHBOURS</a:t>
            </a:r>
            <a:endParaRPr lang="en-IN" dirty="0"/>
          </a:p>
        </p:txBody>
      </p:sp>
      <p:sp>
        <p:nvSpPr>
          <p:cNvPr id="21" name="Rounded Rectangular Callout 20"/>
          <p:cNvSpPr/>
          <p:nvPr/>
        </p:nvSpPr>
        <p:spPr>
          <a:xfrm>
            <a:off x="827584" y="2142148"/>
            <a:ext cx="1366428" cy="136815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ME TOO</a:t>
            </a:r>
            <a:endParaRPr lang="en-IN" dirty="0"/>
          </a:p>
        </p:txBody>
      </p:sp>
      <p:sp>
        <p:nvSpPr>
          <p:cNvPr id="22" name="Rounded Rectangular Callout 21"/>
          <p:cNvSpPr/>
          <p:nvPr/>
        </p:nvSpPr>
        <p:spPr>
          <a:xfrm>
            <a:off x="7236296" y="2142148"/>
            <a:ext cx="1439378" cy="136815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mtClean="0"/>
              <a:t>ME TOO</a:t>
            </a:r>
            <a:endParaRPr lang="en-IN"/>
          </a:p>
        </p:txBody>
      </p:sp>
    </p:spTree>
    <p:extLst>
      <p:ext uri="{BB962C8B-B14F-4D97-AF65-F5344CB8AC3E}">
        <p14:creationId xmlns="" xmlns:p14="http://schemas.microsoft.com/office/powerpoint/2010/main" val="8165171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533400" y="0"/>
            <a:ext cx="8229600" cy="1143000"/>
          </a:xfrm>
        </p:spPr>
        <p:txBody>
          <a:bodyPr>
            <a:normAutofit/>
          </a:bodyPr>
          <a:lstStyle/>
          <a:p>
            <a:pPr algn="ctr"/>
            <a:r>
              <a:rPr lang="en-US" sz="3200" b="1" dirty="0">
                <a:solidFill>
                  <a:schemeClr val="tx2">
                    <a:lumMod val="60000"/>
                    <a:lumOff val="40000"/>
                  </a:schemeClr>
                </a:solidFill>
                <a:latin typeface="Verdana" pitchFamily="34" charset="0"/>
                <a:ea typeface="Verdana" pitchFamily="34" charset="0"/>
                <a:cs typeface="Verdana" pitchFamily="34" charset="0"/>
              </a:rPr>
              <a:t>Block Diagram of Computer</a:t>
            </a:r>
            <a:endParaRPr lang="en-IN" sz="3200" b="1" dirty="0">
              <a:solidFill>
                <a:schemeClr val="tx2">
                  <a:lumMod val="60000"/>
                  <a:lumOff val="40000"/>
                </a:schemeClr>
              </a:solidFill>
              <a:latin typeface="Verdana" pitchFamily="34" charset="0"/>
              <a:ea typeface="Verdana" pitchFamily="34" charset="0"/>
              <a:cs typeface="Verdana" pitchFamily="34" charset="0"/>
            </a:endParaRPr>
          </a:p>
        </p:txBody>
      </p:sp>
      <p:pic>
        <p:nvPicPr>
          <p:cNvPr id="2097160" name="Picture 2" descr="https://image.slidesharecdn.com/blockdiagramofcomputer-130316114657-phpapp02/95/block-diagram-of-computer-02-3-638.jpg?cb=1363434458"/>
          <p:cNvPicPr>
            <a:picLocks noChangeAspect="1" noChangeArrowheads="1"/>
          </p:cNvPicPr>
          <p:nvPr/>
        </p:nvPicPr>
        <p:blipFill>
          <a:blip r:embed="rId2"/>
          <a:srcRect/>
          <a:stretch>
            <a:fillRect/>
          </a:stretch>
        </p:blipFill>
        <p:spPr bwMode="auto">
          <a:xfrm>
            <a:off x="1501304" y="1390592"/>
            <a:ext cx="6267326" cy="4705407"/>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692150"/>
            <a:ext cx="8528050" cy="288925"/>
          </a:xfrm>
        </p:spPr>
        <p:txBody>
          <a:bodyPr>
            <a:noAutofit/>
          </a:bodyPr>
          <a:lstStyle/>
          <a:p>
            <a:pPr algn="ctr">
              <a:buNone/>
            </a:pPr>
            <a:r>
              <a:rPr lang="en-US" sz="2000" b="1" dirty="0" smtClean="0">
                <a:solidFill>
                  <a:schemeClr val="tx2">
                    <a:lumMod val="75000"/>
                  </a:schemeClr>
                </a:solidFill>
                <a:latin typeface="Verdana" pitchFamily="34" charset="0"/>
                <a:ea typeface="Verdana" pitchFamily="34" charset="0"/>
                <a:cs typeface="Verdana" pitchFamily="34" charset="0"/>
              </a:rPr>
              <a:t>Comparison</a:t>
            </a:r>
            <a:r>
              <a:rPr lang="en-US" sz="2000" b="1" dirty="0">
                <a:solidFill>
                  <a:schemeClr val="tx2">
                    <a:lumMod val="75000"/>
                  </a:schemeClr>
                </a:solidFill>
                <a:latin typeface="Verdana" pitchFamily="34" charset="0"/>
                <a:ea typeface="Verdana" pitchFamily="34" charset="0"/>
                <a:cs typeface="Verdana" pitchFamily="34" charset="0"/>
              </a:rPr>
              <a:t> </a:t>
            </a:r>
            <a:r>
              <a:rPr lang="en-US" sz="2000" b="1" dirty="0" smtClean="0">
                <a:solidFill>
                  <a:schemeClr val="tx2">
                    <a:lumMod val="75000"/>
                  </a:schemeClr>
                </a:solidFill>
                <a:latin typeface="Verdana" pitchFamily="34" charset="0"/>
                <a:ea typeface="Verdana" pitchFamily="34" charset="0"/>
                <a:cs typeface="Verdana" pitchFamily="34" charset="0"/>
              </a:rPr>
              <a:t>between the protocols</a:t>
            </a:r>
            <a:endParaRPr lang="en-US" sz="2000" b="1" dirty="0">
              <a:latin typeface="Verdana" pitchFamily="34" charset="0"/>
              <a:ea typeface="Verdana" pitchFamily="34" charset="0"/>
              <a:cs typeface="Verdana"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572114469"/>
              </p:ext>
            </p:extLst>
          </p:nvPr>
        </p:nvGraphicFramePr>
        <p:xfrm>
          <a:off x="107504" y="1484784"/>
          <a:ext cx="8856985" cy="3704700"/>
        </p:xfrm>
        <a:graphic>
          <a:graphicData uri="http://schemas.openxmlformats.org/drawingml/2006/table">
            <a:tbl>
              <a:tblPr firstRow="1" bandRow="1">
                <a:tableStyleId>{5C22544A-7EE6-4342-B048-85BDC9FD1C3A}</a:tableStyleId>
              </a:tblPr>
              <a:tblGrid>
                <a:gridCol w="1033315"/>
                <a:gridCol w="2066630"/>
                <a:gridCol w="1593151"/>
                <a:gridCol w="4163889"/>
              </a:tblGrid>
              <a:tr h="687180">
                <a:tc>
                  <a:txBody>
                    <a:bodyPr/>
                    <a:lstStyle/>
                    <a:p>
                      <a:r>
                        <a:rPr lang="en-US" dirty="0" smtClean="0"/>
                        <a:t>Routing protocol</a:t>
                      </a:r>
                      <a:endParaRPr lang="en-US" dirty="0"/>
                    </a:p>
                  </a:txBody>
                  <a:tcPr/>
                </a:tc>
                <a:tc>
                  <a:txBody>
                    <a:bodyPr/>
                    <a:lstStyle/>
                    <a:p>
                      <a:r>
                        <a:rPr lang="en-US" dirty="0" smtClean="0"/>
                        <a:t>Metric</a:t>
                      </a:r>
                      <a:endParaRPr lang="en-US" dirty="0"/>
                    </a:p>
                  </a:txBody>
                  <a:tcPr/>
                </a:tc>
                <a:tc>
                  <a:txBody>
                    <a:bodyPr/>
                    <a:lstStyle/>
                    <a:p>
                      <a:r>
                        <a:rPr lang="en-US" dirty="0" smtClean="0"/>
                        <a:t>AD</a:t>
                      </a:r>
                      <a:r>
                        <a:rPr lang="en-US" baseline="0" dirty="0" smtClean="0"/>
                        <a:t> value</a:t>
                      </a:r>
                      <a:endParaRPr lang="en-US" dirty="0" smtClean="0"/>
                    </a:p>
                  </a:txBody>
                  <a:tcPr/>
                </a:tc>
                <a:tc>
                  <a:txBody>
                    <a:bodyPr/>
                    <a:lstStyle/>
                    <a:p>
                      <a:r>
                        <a:rPr lang="en-US" dirty="0" smtClean="0"/>
                        <a:t>Syntax</a:t>
                      </a:r>
                      <a:endParaRPr lang="en-US" dirty="0"/>
                    </a:p>
                  </a:txBody>
                  <a:tcPr/>
                </a:tc>
              </a:tr>
              <a:tr h="1057724">
                <a:tc>
                  <a:txBody>
                    <a:bodyPr/>
                    <a:lstStyle/>
                    <a:p>
                      <a:r>
                        <a:rPr lang="en-US" dirty="0" smtClean="0"/>
                        <a:t>RIP</a:t>
                      </a:r>
                      <a:endParaRPr lang="en-US" dirty="0"/>
                    </a:p>
                  </a:txBody>
                  <a:tcPr/>
                </a:tc>
                <a:tc>
                  <a:txBody>
                    <a:bodyPr/>
                    <a:lstStyle/>
                    <a:p>
                      <a:r>
                        <a:rPr lang="en-US" dirty="0" smtClean="0"/>
                        <a:t>Hop count</a:t>
                      </a:r>
                      <a:endParaRPr lang="en-US" dirty="0"/>
                    </a:p>
                  </a:txBody>
                  <a:tcPr/>
                </a:tc>
                <a:tc>
                  <a:txBody>
                    <a:bodyPr/>
                    <a:lstStyle/>
                    <a:p>
                      <a:r>
                        <a:rPr lang="en-US" dirty="0" smtClean="0"/>
                        <a:t>120</a:t>
                      </a:r>
                      <a:endParaRPr lang="en-US" dirty="0"/>
                    </a:p>
                  </a:txBody>
                  <a:tcPr/>
                </a:tc>
                <a:tc>
                  <a:txBody>
                    <a:bodyPr/>
                    <a:lstStyle/>
                    <a:p>
                      <a:r>
                        <a:rPr lang="en-US" dirty="0" smtClean="0"/>
                        <a:t>#router rip</a:t>
                      </a:r>
                      <a:br>
                        <a:rPr lang="en-US" dirty="0" smtClean="0"/>
                      </a:br>
                      <a:r>
                        <a:rPr lang="en-US" dirty="0" smtClean="0"/>
                        <a:t>#version</a:t>
                      </a:r>
                      <a:r>
                        <a:rPr lang="en-US" baseline="0" dirty="0" smtClean="0"/>
                        <a:t> 2</a:t>
                      </a:r>
                      <a:br>
                        <a:rPr lang="en-US" baseline="0" dirty="0" smtClean="0"/>
                      </a:br>
                      <a:r>
                        <a:rPr lang="en-US" baseline="0" dirty="0" smtClean="0"/>
                        <a:t>#network &lt;source n/w ID&gt;</a:t>
                      </a:r>
                    </a:p>
                    <a:p>
                      <a:r>
                        <a:rPr lang="en-US" baseline="0" dirty="0" smtClean="0"/>
                        <a:t>#no auto summary</a:t>
                      </a:r>
                      <a:endParaRPr lang="en-US" dirty="0"/>
                    </a:p>
                  </a:txBody>
                  <a:tcPr/>
                </a:tc>
              </a:tr>
              <a:tr h="819736">
                <a:tc>
                  <a:txBody>
                    <a:bodyPr/>
                    <a:lstStyle/>
                    <a:p>
                      <a:r>
                        <a:rPr lang="en-US" dirty="0" smtClean="0"/>
                        <a:t>OSPF</a:t>
                      </a:r>
                      <a:endParaRPr lang="en-US" dirty="0"/>
                    </a:p>
                  </a:txBody>
                  <a:tcPr/>
                </a:tc>
                <a:tc>
                  <a:txBody>
                    <a:bodyPr/>
                    <a:lstStyle/>
                    <a:p>
                      <a:r>
                        <a:rPr lang="en-US" dirty="0" smtClean="0"/>
                        <a:t>Cost</a:t>
                      </a:r>
                      <a:endParaRPr lang="en-US" dirty="0"/>
                    </a:p>
                  </a:txBody>
                  <a:tcPr/>
                </a:tc>
                <a:tc>
                  <a:txBody>
                    <a:bodyPr/>
                    <a:lstStyle/>
                    <a:p>
                      <a:r>
                        <a:rPr lang="en-US" dirty="0" smtClean="0"/>
                        <a:t>110</a:t>
                      </a:r>
                      <a:endParaRPr lang="en-US" dirty="0"/>
                    </a:p>
                  </a:txBody>
                  <a:tcPr/>
                </a:tc>
                <a:tc>
                  <a:txBody>
                    <a:bodyPr/>
                    <a:lstStyle/>
                    <a:p>
                      <a:r>
                        <a:rPr lang="en-US" dirty="0" smtClean="0"/>
                        <a:t>#router </a:t>
                      </a:r>
                      <a:r>
                        <a:rPr lang="en-US" dirty="0" err="1" smtClean="0"/>
                        <a:t>ospf</a:t>
                      </a:r>
                      <a:r>
                        <a:rPr lang="en-US" dirty="0" smtClean="0"/>
                        <a:t>&lt;</a:t>
                      </a:r>
                      <a:r>
                        <a:rPr lang="en-US" dirty="0" err="1" smtClean="0"/>
                        <a:t>processid</a:t>
                      </a:r>
                      <a:r>
                        <a:rPr lang="en-US" dirty="0" smtClean="0"/>
                        <a:t>&gt;</a:t>
                      </a:r>
                    </a:p>
                    <a:p>
                      <a:r>
                        <a:rPr lang="en-US" dirty="0" smtClean="0"/>
                        <a:t>#network &lt;source n/w ID&gt;&lt;wildcard</a:t>
                      </a:r>
                      <a:r>
                        <a:rPr lang="en-US" baseline="0" dirty="0" smtClean="0"/>
                        <a:t> mask&gt;     area&lt;area ID&gt;</a:t>
                      </a:r>
                      <a:endParaRPr lang="en-US" dirty="0"/>
                    </a:p>
                  </a:txBody>
                  <a:tcPr/>
                </a:tc>
              </a:tr>
              <a:tr h="819736">
                <a:tc>
                  <a:txBody>
                    <a:bodyPr/>
                    <a:lstStyle/>
                    <a:p>
                      <a:r>
                        <a:rPr lang="en-US" dirty="0" smtClean="0"/>
                        <a:t>EIGRP</a:t>
                      </a:r>
                      <a:endParaRPr lang="en-US" dirty="0"/>
                    </a:p>
                  </a:txBody>
                  <a:tcPr/>
                </a:tc>
                <a:tc>
                  <a:txBody>
                    <a:bodyPr/>
                    <a:lstStyle/>
                    <a:p>
                      <a:r>
                        <a:rPr lang="en-US" dirty="0" smtClean="0"/>
                        <a:t>Bandwidth and delay</a:t>
                      </a:r>
                      <a:endParaRPr lang="en-US" dirty="0"/>
                    </a:p>
                  </a:txBody>
                  <a:tcPr/>
                </a:tc>
                <a:tc>
                  <a:txBody>
                    <a:bodyPr/>
                    <a:lstStyle/>
                    <a:p>
                      <a:r>
                        <a:rPr lang="en-US" dirty="0" smtClean="0"/>
                        <a:t>Internal</a:t>
                      </a:r>
                      <a:r>
                        <a:rPr lang="en-US" baseline="0" dirty="0" smtClean="0"/>
                        <a:t> = 90</a:t>
                      </a:r>
                    </a:p>
                    <a:p>
                      <a:r>
                        <a:rPr lang="en-US" baseline="0" dirty="0" smtClean="0"/>
                        <a:t>External = 170</a:t>
                      </a:r>
                      <a:endParaRPr lang="en-US" dirty="0"/>
                    </a:p>
                  </a:txBody>
                  <a:tcPr/>
                </a:tc>
                <a:tc>
                  <a:txBody>
                    <a:bodyPr/>
                    <a:lstStyle/>
                    <a:p>
                      <a:r>
                        <a:rPr lang="en-US" dirty="0" smtClean="0"/>
                        <a:t>#router </a:t>
                      </a:r>
                      <a:r>
                        <a:rPr lang="en-US" dirty="0" err="1" smtClean="0"/>
                        <a:t>eigrp</a:t>
                      </a:r>
                      <a:r>
                        <a:rPr lang="en-US" dirty="0" smtClean="0"/>
                        <a:t>&lt;AS no.&gt;</a:t>
                      </a:r>
                    </a:p>
                    <a:p>
                      <a:r>
                        <a:rPr lang="en-US" dirty="0" smtClean="0"/>
                        <a:t>#network &lt;source n/w ID&gt;</a:t>
                      </a:r>
                    </a:p>
                    <a:p>
                      <a:r>
                        <a:rPr lang="en-US" dirty="0" smtClean="0"/>
                        <a:t>#no auto summary</a:t>
                      </a:r>
                      <a:endParaRPr lang="en-US" dirty="0"/>
                    </a:p>
                  </a:txBody>
                  <a:tcPr/>
                </a:tc>
              </a:tr>
            </a:tbl>
          </a:graphicData>
        </a:graphic>
      </p:graphicFrame>
    </p:spTree>
    <p:extLst>
      <p:ext uri="{BB962C8B-B14F-4D97-AF65-F5344CB8AC3E}">
        <p14:creationId xmlns="" xmlns:p14="http://schemas.microsoft.com/office/powerpoint/2010/main" val="3421482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png"/>
          <p:cNvPicPr>
            <a:picLocks noChangeAspect="1"/>
          </p:cNvPicPr>
          <p:nvPr/>
        </p:nvPicPr>
        <p:blipFill>
          <a:blip r:embed="rId2"/>
          <a:stretch>
            <a:fillRect/>
          </a:stretch>
        </p:blipFill>
        <p:spPr>
          <a:xfrm>
            <a:off x="763072" y="2438400"/>
            <a:ext cx="7695127" cy="2971800"/>
          </a:xfrm>
          <a:prstGeom prst="rect">
            <a:avLst/>
          </a:prstGeom>
        </p:spPr>
      </p:pic>
      <p:sp>
        <p:nvSpPr>
          <p:cNvPr id="3" name="TextBox 2"/>
          <p:cNvSpPr txBox="1"/>
          <p:nvPr/>
        </p:nvSpPr>
        <p:spPr>
          <a:xfrm>
            <a:off x="3124200" y="76200"/>
            <a:ext cx="3124200" cy="1354217"/>
          </a:xfrm>
          <a:prstGeom prst="rect">
            <a:avLst/>
          </a:prstGeom>
          <a:noFill/>
        </p:spPr>
        <p:txBody>
          <a:bodyPr wrap="square" rtlCol="0">
            <a:spAutoFit/>
          </a:bodyPr>
          <a:lstStyle/>
          <a:p>
            <a:r>
              <a:rPr lang="en-US" sz="3200" b="1" dirty="0" smtClean="0">
                <a:solidFill>
                  <a:schemeClr val="accent1"/>
                </a:solidFill>
                <a:latin typeface="Verdana" pitchFamily="34" charset="0"/>
                <a:ea typeface="Verdana" pitchFamily="34" charset="0"/>
                <a:cs typeface="Verdana" pitchFamily="34" charset="0"/>
              </a:rPr>
              <a:t>SWITCHING</a:t>
            </a:r>
            <a:r>
              <a:rPr lang="en-US" sz="3200" b="1" dirty="0">
                <a:solidFill>
                  <a:schemeClr val="accent1"/>
                </a:solidFill>
                <a:latin typeface="Verdana" pitchFamily="34" charset="0"/>
                <a:ea typeface="Verdana" pitchFamily="34" charset="0"/>
                <a:cs typeface="Verdana" pitchFamily="34" charset="0"/>
              </a:rPr>
              <a:t>	</a:t>
            </a:r>
          </a:p>
          <a:p>
            <a:endParaRPr lang="en-US" dirty="0">
              <a:solidFill>
                <a:schemeClr val="accent1"/>
              </a:solidFill>
            </a:endParaRPr>
          </a:p>
        </p:txBody>
      </p:sp>
      <p:sp>
        <p:nvSpPr>
          <p:cNvPr id="4" name="Title 1"/>
          <p:cNvSpPr txBox="1">
            <a:spLocks/>
          </p:cNvSpPr>
          <p:nvPr/>
        </p:nvSpPr>
        <p:spPr>
          <a:xfrm>
            <a:off x="533400" y="1265237"/>
            <a:ext cx="1447800" cy="48736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000" b="1"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VLAN</a:t>
            </a:r>
            <a:endParaRPr kumimoji="0" lang="en-IN" sz="2000" b="1"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275856" y="1844824"/>
            <a:ext cx="4914082" cy="1182207"/>
          </a:xfrm>
        </p:spPr>
        <p:txBody>
          <a:bodyPr>
            <a:normAutofit/>
          </a:bodyPr>
          <a:lstStyle/>
          <a:p>
            <a:r>
              <a:rPr lang="en-US" sz="3200" b="1" dirty="0" smtClean="0">
                <a:solidFill>
                  <a:schemeClr val="bg1"/>
                </a:solidFill>
                <a:latin typeface="Verdana" pitchFamily="34" charset="0"/>
                <a:ea typeface="Verdana" pitchFamily="34" charset="0"/>
                <a:cs typeface="Verdana" pitchFamily="34" charset="0"/>
              </a:rPr>
              <a:t>NETWORK </a:t>
            </a:r>
          </a:p>
          <a:p>
            <a:endParaRPr lang="en-US" sz="3200" b="1" dirty="0" smtClean="0">
              <a:solidFill>
                <a:schemeClr val="bg1"/>
              </a:solidFill>
              <a:latin typeface="Times New Roman" pitchFamily="18" charset="0"/>
              <a:cs typeface="Times New Roman" pitchFamily="18" charset="0"/>
            </a:endParaRPr>
          </a:p>
          <a:p>
            <a:r>
              <a:rPr lang="en-US" sz="3200" b="1" dirty="0" smtClean="0">
                <a:solidFill>
                  <a:schemeClr val="bg1"/>
                </a:solidFill>
                <a:latin typeface="Verdana" pitchFamily="34" charset="0"/>
                <a:ea typeface="Verdana" pitchFamily="34" charset="0"/>
                <a:cs typeface="Verdana" pitchFamily="34" charset="0"/>
              </a:rPr>
              <a:t>SERVICES</a:t>
            </a:r>
            <a:endParaRPr lang="en-IN" sz="3200" b="1" dirty="0">
              <a:solidFill>
                <a:schemeClr val="bg1"/>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4300" y="0"/>
            <a:ext cx="3086100" cy="892552"/>
          </a:xfrm>
          <a:prstGeom prst="rect">
            <a:avLst/>
          </a:prstGeom>
          <a:noFill/>
        </p:spPr>
        <p:txBody>
          <a:bodyPr wrap="square" rtlCol="0">
            <a:spAutoFit/>
          </a:bodyPr>
          <a:lstStyle/>
          <a:p>
            <a:r>
              <a:rPr lang="en-US" sz="2400" b="1" dirty="0">
                <a:solidFill>
                  <a:schemeClr val="accent1"/>
                </a:solidFill>
                <a:latin typeface="Verdana" pitchFamily="34" charset="0"/>
                <a:ea typeface="Verdana" pitchFamily="34" charset="0"/>
                <a:cs typeface="Verdana" pitchFamily="34" charset="0"/>
              </a:rPr>
              <a:t>                           </a:t>
            </a:r>
            <a:r>
              <a:rPr lang="en-US" sz="2800" b="1" dirty="0">
                <a:solidFill>
                  <a:schemeClr val="accent1"/>
                </a:solidFill>
                <a:latin typeface="Verdana" pitchFamily="34" charset="0"/>
                <a:ea typeface="Verdana" pitchFamily="34" charset="0"/>
                <a:cs typeface="Verdana" pitchFamily="34" charset="0"/>
              </a:rPr>
              <a:t>DHCP</a:t>
            </a:r>
          </a:p>
        </p:txBody>
      </p:sp>
      <p:sp>
        <p:nvSpPr>
          <p:cNvPr id="4" name="Rectangle 3"/>
          <p:cNvSpPr/>
          <p:nvPr/>
        </p:nvSpPr>
        <p:spPr>
          <a:xfrm>
            <a:off x="914400" y="1219200"/>
            <a:ext cx="4457700" cy="1323439"/>
          </a:xfrm>
          <a:prstGeom prst="rect">
            <a:avLst/>
          </a:prstGeom>
        </p:spPr>
        <p:txBody>
          <a:bodyPr wrap="square">
            <a:spAutoFit/>
          </a:bodyPr>
          <a:lstStyle/>
          <a:p>
            <a:pPr marL="285750" indent="-285750">
              <a:buFont typeface="Arial" panose="020B0604020202020204" pitchFamily="34" charset="0"/>
              <a:buChar char="•"/>
            </a:pPr>
            <a:r>
              <a:rPr lang="en-US" sz="2000" dirty="0">
                <a:latin typeface="Verdana" pitchFamily="34" charset="0"/>
                <a:ea typeface="Verdana" pitchFamily="34" charset="0"/>
                <a:cs typeface="Verdana" pitchFamily="34" charset="0"/>
              </a:rPr>
              <a:t>Dynamic Host Configuration Protocol (DHCP) </a:t>
            </a:r>
          </a:p>
          <a:p>
            <a:pPr marL="285750" indent="-285750">
              <a:buFont typeface="Arial" panose="020B0604020202020204" pitchFamily="34" charset="0"/>
              <a:buChar char="•"/>
            </a:pPr>
            <a:r>
              <a:rPr lang="en-US" sz="2000" dirty="0">
                <a:latin typeface="Verdana" pitchFamily="34" charset="0"/>
                <a:ea typeface="Verdana" pitchFamily="34" charset="0"/>
                <a:cs typeface="Verdana" pitchFamily="34" charset="0"/>
              </a:rPr>
              <a:t>client/server protocol</a:t>
            </a:r>
          </a:p>
          <a:p>
            <a:pPr marL="285750" indent="-285750">
              <a:buFont typeface="Arial" panose="020B0604020202020204" pitchFamily="34" charset="0"/>
              <a:buChar char="•"/>
            </a:pPr>
            <a:r>
              <a:rPr lang="en-US" sz="2000" dirty="0">
                <a:latin typeface="Verdana" pitchFamily="34" charset="0"/>
                <a:ea typeface="Verdana" pitchFamily="34" charset="0"/>
                <a:cs typeface="Verdana" pitchFamily="34" charset="0"/>
              </a:rPr>
              <a:t>Dynamic IP address allocation</a:t>
            </a:r>
          </a:p>
        </p:txBody>
      </p:sp>
      <p:sp>
        <p:nvSpPr>
          <p:cNvPr id="5" name="TextBox 4"/>
          <p:cNvSpPr txBox="1"/>
          <p:nvPr/>
        </p:nvSpPr>
        <p:spPr>
          <a:xfrm>
            <a:off x="914400" y="2647890"/>
            <a:ext cx="3276600" cy="400110"/>
          </a:xfrm>
          <a:prstGeom prst="rect">
            <a:avLst/>
          </a:prstGeom>
          <a:noFill/>
        </p:spPr>
        <p:txBody>
          <a:bodyPr wrap="square" rtlCol="0">
            <a:spAutoFit/>
          </a:bodyPr>
          <a:lstStyle/>
          <a:p>
            <a:pPr>
              <a:buFont typeface="Arial" pitchFamily="34" charset="0"/>
              <a:buChar char="•"/>
            </a:pPr>
            <a:r>
              <a:rPr lang="en-US" sz="2000" b="1" u="sng" dirty="0">
                <a:latin typeface="Verdana" pitchFamily="34" charset="0"/>
                <a:ea typeface="Verdana" pitchFamily="34" charset="0"/>
                <a:cs typeface="Verdana" pitchFamily="34" charset="0"/>
              </a:rPr>
              <a:t> </a:t>
            </a:r>
            <a:r>
              <a:rPr lang="en-US" sz="2000" b="1" u="sng" dirty="0" smtClean="0">
                <a:latin typeface="Verdana" pitchFamily="34" charset="0"/>
                <a:ea typeface="Verdana" pitchFamily="34" charset="0"/>
                <a:cs typeface="Verdana" pitchFamily="34" charset="0"/>
              </a:rPr>
              <a:t>DORA Process :</a:t>
            </a:r>
            <a:endParaRPr lang="en-US" sz="2000" b="1" u="sng" dirty="0">
              <a:latin typeface="Verdana" pitchFamily="34" charset="0"/>
              <a:ea typeface="Verdana" pitchFamily="34" charset="0"/>
              <a:cs typeface="Verdana" pitchFamily="34" charset="0"/>
            </a:endParaRPr>
          </a:p>
        </p:txBody>
      </p:sp>
      <p:pic>
        <p:nvPicPr>
          <p:cNvPr id="9" name="Picture 8" descr="DHCP-IMedita.gif"/>
          <p:cNvPicPr>
            <a:picLocks noChangeAspect="1"/>
          </p:cNvPicPr>
          <p:nvPr/>
        </p:nvPicPr>
        <p:blipFill>
          <a:blip r:embed="rId2"/>
          <a:stretch>
            <a:fillRect/>
          </a:stretch>
        </p:blipFill>
        <p:spPr>
          <a:xfrm>
            <a:off x="1219200" y="3074497"/>
            <a:ext cx="7305675" cy="3326303"/>
          </a:xfrm>
          <a:prstGeom prst="rect">
            <a:avLst/>
          </a:prstGeom>
        </p:spPr>
      </p:pic>
    </p:spTree>
    <p:extLst>
      <p:ext uri="{BB962C8B-B14F-4D97-AF65-F5344CB8AC3E}">
        <p14:creationId xmlns="" xmlns:p14="http://schemas.microsoft.com/office/powerpoint/2010/main" val="19752436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3800" y="-152400"/>
            <a:ext cx="3543300" cy="1077218"/>
          </a:xfrm>
          <a:prstGeom prst="rect">
            <a:avLst/>
          </a:prstGeom>
          <a:noFill/>
        </p:spPr>
        <p:txBody>
          <a:bodyPr wrap="square" rtlCol="0">
            <a:spAutoFit/>
          </a:bodyPr>
          <a:lstStyle/>
          <a:p>
            <a:r>
              <a:rPr lang="en-US" sz="3200" dirty="0">
                <a:solidFill>
                  <a:schemeClr val="accent1"/>
                </a:solidFill>
                <a:latin typeface="Verdana" pitchFamily="34" charset="0"/>
                <a:ea typeface="Verdana" pitchFamily="34" charset="0"/>
                <a:cs typeface="Verdana" pitchFamily="34" charset="0"/>
              </a:rPr>
              <a:t>                                    </a:t>
            </a:r>
            <a:r>
              <a:rPr lang="en-US" sz="3200" dirty="0" smtClean="0">
                <a:solidFill>
                  <a:schemeClr val="accent1"/>
                </a:solidFill>
                <a:latin typeface="Verdana" pitchFamily="34" charset="0"/>
                <a:ea typeface="Verdana" pitchFamily="34" charset="0"/>
                <a:cs typeface="Verdana" pitchFamily="34" charset="0"/>
              </a:rPr>
              <a:t>      </a:t>
            </a:r>
            <a:r>
              <a:rPr lang="en-US" sz="3200" b="1" dirty="0" smtClean="0">
                <a:solidFill>
                  <a:schemeClr val="accent1"/>
                </a:solidFill>
                <a:latin typeface="Verdana" pitchFamily="34" charset="0"/>
                <a:ea typeface="Verdana" pitchFamily="34" charset="0"/>
                <a:cs typeface="Verdana" pitchFamily="34" charset="0"/>
              </a:rPr>
              <a:t>DNS</a:t>
            </a:r>
            <a:endParaRPr lang="en-US" sz="3200" b="1" dirty="0">
              <a:solidFill>
                <a:schemeClr val="accent1"/>
              </a:solidFill>
              <a:latin typeface="Verdana" pitchFamily="34" charset="0"/>
              <a:ea typeface="Verdana" pitchFamily="34" charset="0"/>
              <a:cs typeface="Verdana" pitchFamily="34" charset="0"/>
            </a:endParaRPr>
          </a:p>
        </p:txBody>
      </p:sp>
      <p:sp>
        <p:nvSpPr>
          <p:cNvPr id="3" name="TextBox 2"/>
          <p:cNvSpPr txBox="1"/>
          <p:nvPr/>
        </p:nvSpPr>
        <p:spPr>
          <a:xfrm>
            <a:off x="1485900" y="1524000"/>
            <a:ext cx="2743200" cy="369332"/>
          </a:xfrm>
          <a:prstGeom prst="rect">
            <a:avLst/>
          </a:prstGeom>
          <a:noFill/>
        </p:spPr>
        <p:txBody>
          <a:bodyPr wrap="square" rtlCol="0">
            <a:spAutoFit/>
          </a:bodyPr>
          <a:lstStyle/>
          <a:p>
            <a:endParaRPr lang="en-US" dirty="0"/>
          </a:p>
        </p:txBody>
      </p:sp>
      <p:sp>
        <p:nvSpPr>
          <p:cNvPr id="4" name="TextBox 3"/>
          <p:cNvSpPr txBox="1"/>
          <p:nvPr/>
        </p:nvSpPr>
        <p:spPr>
          <a:xfrm>
            <a:off x="568532" y="1219200"/>
            <a:ext cx="811826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Verdana" pitchFamily="34" charset="0"/>
                <a:ea typeface="Verdana" pitchFamily="34" charset="0"/>
                <a:cs typeface="Verdana" pitchFamily="34" charset="0"/>
              </a:rPr>
              <a:t>Domain Name </a:t>
            </a:r>
            <a:r>
              <a:rPr lang="en-US" sz="2000" dirty="0" smtClean="0">
                <a:latin typeface="Verdana" pitchFamily="34" charset="0"/>
                <a:ea typeface="Verdana" pitchFamily="34" charset="0"/>
                <a:cs typeface="Verdana" pitchFamily="34" charset="0"/>
              </a:rPr>
              <a:t>Servers maintain </a:t>
            </a:r>
            <a:r>
              <a:rPr lang="en-US" sz="2000" dirty="0">
                <a:latin typeface="Verdana" pitchFamily="34" charset="0"/>
                <a:ea typeface="Verdana" pitchFamily="34" charset="0"/>
                <a:cs typeface="Verdana" pitchFamily="34" charset="0"/>
              </a:rPr>
              <a:t>a directory of domain names and translate them to Internet </a:t>
            </a:r>
            <a:r>
              <a:rPr lang="en-US" sz="2000" dirty="0" smtClean="0">
                <a:latin typeface="Verdana" pitchFamily="34" charset="0"/>
                <a:ea typeface="Verdana" pitchFamily="34" charset="0"/>
                <a:cs typeface="Verdana" pitchFamily="34" charset="0"/>
              </a:rPr>
              <a:t>Protocol.</a:t>
            </a:r>
            <a:endParaRPr lang="en-US" sz="2000" dirty="0">
              <a:latin typeface="Verdana" pitchFamily="34" charset="0"/>
              <a:ea typeface="Verdana" pitchFamily="34" charset="0"/>
              <a:cs typeface="Verdana" pitchFamily="34" charset="0"/>
            </a:endParaRPr>
          </a:p>
        </p:txBody>
      </p:sp>
      <p:sp>
        <p:nvSpPr>
          <p:cNvPr id="7" name="TextBox 6"/>
          <p:cNvSpPr txBox="1"/>
          <p:nvPr/>
        </p:nvSpPr>
        <p:spPr>
          <a:xfrm>
            <a:off x="1524000" y="2373868"/>
            <a:ext cx="2286000" cy="369332"/>
          </a:xfrm>
          <a:prstGeom prst="rect">
            <a:avLst/>
          </a:prstGeom>
          <a:noFill/>
        </p:spPr>
        <p:txBody>
          <a:bodyPr wrap="square" rtlCol="0">
            <a:spAutoFit/>
          </a:bodyPr>
          <a:lstStyle/>
          <a:p>
            <a:r>
              <a:rPr lang="en-US" b="1" u="sng" dirty="0">
                <a:latin typeface="Verdana" pitchFamily="34" charset="0"/>
                <a:ea typeface="Verdana" pitchFamily="34" charset="0"/>
                <a:cs typeface="Verdana" pitchFamily="34" charset="0"/>
              </a:rPr>
              <a:t>DNS </a:t>
            </a:r>
            <a:r>
              <a:rPr lang="en-US" b="1" u="sng" dirty="0" smtClean="0">
                <a:latin typeface="Verdana" pitchFamily="34" charset="0"/>
                <a:ea typeface="Verdana" pitchFamily="34" charset="0"/>
                <a:cs typeface="Verdana" pitchFamily="34" charset="0"/>
              </a:rPr>
              <a:t>Hierarchy </a:t>
            </a:r>
            <a:endParaRPr lang="en-US" b="1" u="sng" dirty="0">
              <a:latin typeface="Verdana" pitchFamily="34" charset="0"/>
              <a:ea typeface="Verdana" pitchFamily="34" charset="0"/>
              <a:cs typeface="Verdana" pitchFamily="34" charset="0"/>
            </a:endParaRPr>
          </a:p>
        </p:txBody>
      </p:sp>
      <p:sp>
        <p:nvSpPr>
          <p:cNvPr id="14" name="TextBox 13"/>
          <p:cNvSpPr txBox="1"/>
          <p:nvPr/>
        </p:nvSpPr>
        <p:spPr>
          <a:xfrm>
            <a:off x="6096000" y="2286000"/>
            <a:ext cx="1543050" cy="369332"/>
          </a:xfrm>
          <a:prstGeom prst="rect">
            <a:avLst/>
          </a:prstGeom>
          <a:noFill/>
        </p:spPr>
        <p:txBody>
          <a:bodyPr wrap="square" rtlCol="0">
            <a:spAutoFit/>
          </a:bodyPr>
          <a:lstStyle/>
          <a:p>
            <a:r>
              <a:rPr lang="en-US" b="1" u="sng" dirty="0">
                <a:latin typeface="Verdana" pitchFamily="34" charset="0"/>
                <a:ea typeface="Verdana" pitchFamily="34" charset="0"/>
                <a:cs typeface="Verdana" pitchFamily="34" charset="0"/>
              </a:rPr>
              <a:t>DNS </a:t>
            </a:r>
            <a:r>
              <a:rPr lang="en-US" b="1" u="sng" dirty="0" smtClean="0">
                <a:latin typeface="Verdana" pitchFamily="34" charset="0"/>
                <a:ea typeface="Verdana" pitchFamily="34" charset="0"/>
                <a:cs typeface="Verdana" pitchFamily="34" charset="0"/>
              </a:rPr>
              <a:t>Zone</a:t>
            </a:r>
            <a:endParaRPr lang="en-US" b="1" u="sng" dirty="0">
              <a:latin typeface="Verdana" pitchFamily="34" charset="0"/>
              <a:ea typeface="Verdana" pitchFamily="34" charset="0"/>
              <a:cs typeface="Verdana" pitchFamily="34" charset="0"/>
            </a:endParaRPr>
          </a:p>
        </p:txBody>
      </p:sp>
      <p:pic>
        <p:nvPicPr>
          <p:cNvPr id="9" name="Picture 2" descr="D:\Users\oindey\Desktop\IC195464.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2743200"/>
            <a:ext cx="4419600" cy="361487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D:\Users\oindey\Desktop\DNS-Name-Resolution-Diagram.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989688" y="2667000"/>
            <a:ext cx="3697112" cy="39804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45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Users\oindey\Desktop\dn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38400" y="860247"/>
            <a:ext cx="4800600" cy="569295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2362200" y="76200"/>
            <a:ext cx="3543300" cy="584775"/>
          </a:xfrm>
          <a:prstGeom prst="rect">
            <a:avLst/>
          </a:prstGeom>
          <a:noFill/>
        </p:spPr>
        <p:txBody>
          <a:bodyPr wrap="square" rtlCol="0">
            <a:spAutoFit/>
          </a:bodyPr>
          <a:lstStyle/>
          <a:p>
            <a:r>
              <a:rPr lang="en-US" dirty="0">
                <a:solidFill>
                  <a:schemeClr val="accent1"/>
                </a:solidFill>
              </a:rPr>
              <a:t>                                    </a:t>
            </a:r>
            <a:r>
              <a:rPr lang="en-US" sz="3200" b="1" dirty="0">
                <a:solidFill>
                  <a:schemeClr val="accent1"/>
                </a:solidFill>
                <a:latin typeface="Verdana" pitchFamily="34" charset="0"/>
                <a:ea typeface="Verdana" pitchFamily="34" charset="0"/>
                <a:cs typeface="Verdana" pitchFamily="34" charset="0"/>
              </a:rPr>
              <a:t>DNS</a:t>
            </a:r>
          </a:p>
        </p:txBody>
      </p:sp>
    </p:spTree>
    <p:extLst>
      <p:ext uri="{BB962C8B-B14F-4D97-AF65-F5344CB8AC3E}">
        <p14:creationId xmlns="" xmlns:p14="http://schemas.microsoft.com/office/powerpoint/2010/main" val="42455424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219200"/>
            <a:ext cx="7772400" cy="1415067"/>
          </a:xfrm>
          <a:prstGeom prst="rect">
            <a:avLst/>
          </a:prstGeom>
          <a:noFill/>
        </p:spPr>
        <p:txBody>
          <a:bodyPr wrap="square" rtlCol="0">
            <a:spAutoFit/>
          </a:bodyPr>
          <a:lstStyle/>
          <a:p>
            <a:pPr algn="just">
              <a:lnSpc>
                <a:spcPct val="150000"/>
              </a:lnSpc>
            </a:pPr>
            <a:r>
              <a:rPr lang="en-US" sz="2000" b="1" dirty="0">
                <a:latin typeface="Verdana" pitchFamily="34" charset="0"/>
                <a:ea typeface="Verdana" pitchFamily="34" charset="0"/>
                <a:cs typeface="Verdana" pitchFamily="34" charset="0"/>
              </a:rPr>
              <a:t>Directory Service</a:t>
            </a:r>
            <a:r>
              <a:rPr lang="en-US" sz="2000" dirty="0">
                <a:latin typeface="Verdana" pitchFamily="34" charset="0"/>
                <a:ea typeface="Verdana" pitchFamily="34" charset="0"/>
                <a:cs typeface="Verdana" pitchFamily="34" charset="0"/>
              </a:rPr>
              <a:t>: </a:t>
            </a:r>
          </a:p>
          <a:p>
            <a:pPr marL="285750" indent="-285750"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Directory Service identifies all resources on a network</a:t>
            </a:r>
          </a:p>
          <a:p>
            <a:pPr marL="285750" indent="-285750"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Makes them accessible to users and applications.</a:t>
            </a:r>
          </a:p>
        </p:txBody>
      </p:sp>
      <p:sp>
        <p:nvSpPr>
          <p:cNvPr id="3" name="Rectangle 2"/>
          <p:cNvSpPr/>
          <p:nvPr/>
        </p:nvSpPr>
        <p:spPr>
          <a:xfrm>
            <a:off x="590550" y="4133671"/>
            <a:ext cx="8172450" cy="1876732"/>
          </a:xfrm>
          <a:prstGeom prst="rect">
            <a:avLst/>
          </a:prstGeom>
        </p:spPr>
        <p:txBody>
          <a:bodyPr wrap="square">
            <a:spAutoFit/>
          </a:bodyPr>
          <a:lstStyle/>
          <a:p>
            <a:pPr algn="just">
              <a:lnSpc>
                <a:spcPct val="150000"/>
              </a:lnSpc>
            </a:pPr>
            <a:r>
              <a:rPr lang="en-US" sz="2000" b="1" dirty="0">
                <a:solidFill>
                  <a:srgbClr val="222222"/>
                </a:solidFill>
                <a:latin typeface="Verdana" pitchFamily="34" charset="0"/>
                <a:ea typeface="Verdana" pitchFamily="34" charset="0"/>
                <a:cs typeface="Verdana" pitchFamily="34" charset="0"/>
              </a:rPr>
              <a:t>Domain Controller</a:t>
            </a:r>
            <a:r>
              <a:rPr lang="en-US" sz="2000" dirty="0">
                <a:solidFill>
                  <a:srgbClr val="222222"/>
                </a:solidFill>
                <a:latin typeface="Verdana" pitchFamily="34" charset="0"/>
                <a:ea typeface="Verdana" pitchFamily="34" charset="0"/>
                <a:cs typeface="Verdana" pitchFamily="34" charset="0"/>
              </a:rPr>
              <a:t>: </a:t>
            </a:r>
          </a:p>
          <a:p>
            <a:pPr marL="285750" indent="-285750"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Server running Active Directory Domain Services (AD DS).</a:t>
            </a:r>
          </a:p>
          <a:p>
            <a:pPr marL="285750" indent="-285750"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 Authenticates and authorizes all users and computers in a Windows domain type network.</a:t>
            </a:r>
          </a:p>
        </p:txBody>
      </p:sp>
      <p:sp>
        <p:nvSpPr>
          <p:cNvPr id="7" name="TextBox 6"/>
          <p:cNvSpPr txBox="1"/>
          <p:nvPr/>
        </p:nvSpPr>
        <p:spPr>
          <a:xfrm>
            <a:off x="2743200" y="304800"/>
            <a:ext cx="4343400" cy="584775"/>
          </a:xfrm>
          <a:prstGeom prst="rect">
            <a:avLst/>
          </a:prstGeom>
          <a:noFill/>
        </p:spPr>
        <p:txBody>
          <a:bodyPr wrap="square" rtlCol="0">
            <a:spAutoFit/>
          </a:bodyPr>
          <a:lstStyle/>
          <a:p>
            <a:r>
              <a:rPr lang="en-US" sz="3200" b="1" dirty="0">
                <a:solidFill>
                  <a:schemeClr val="accent1"/>
                </a:solidFill>
                <a:latin typeface="Verdana" pitchFamily="34" charset="0"/>
                <a:ea typeface="Verdana" pitchFamily="34" charset="0"/>
                <a:cs typeface="Verdana" pitchFamily="34" charset="0"/>
              </a:rPr>
              <a:t> Directory service</a:t>
            </a:r>
            <a:endParaRPr lang="en-US" sz="3200" dirty="0">
              <a:solidFill>
                <a:schemeClr val="accent1"/>
              </a:solidFill>
              <a:latin typeface="Verdana" pitchFamily="34" charset="0"/>
              <a:ea typeface="Verdana" pitchFamily="34" charset="0"/>
              <a:cs typeface="Verdana" pitchFamily="34" charset="0"/>
            </a:endParaRPr>
          </a:p>
        </p:txBody>
      </p:sp>
      <p:sp>
        <p:nvSpPr>
          <p:cNvPr id="11" name="Rectangle 10"/>
          <p:cNvSpPr/>
          <p:nvPr/>
        </p:nvSpPr>
        <p:spPr>
          <a:xfrm>
            <a:off x="552450" y="2637472"/>
            <a:ext cx="8210550" cy="1477328"/>
          </a:xfrm>
          <a:prstGeom prst="rect">
            <a:avLst/>
          </a:prstGeom>
        </p:spPr>
        <p:txBody>
          <a:bodyPr wrap="square">
            <a:spAutoFit/>
          </a:bodyPr>
          <a:lstStyle/>
          <a:p>
            <a:pPr algn="just">
              <a:lnSpc>
                <a:spcPct val="150000"/>
              </a:lnSpc>
            </a:pPr>
            <a:r>
              <a:rPr lang="en-US" sz="2000" b="1" dirty="0">
                <a:latin typeface="Verdana" pitchFamily="34" charset="0"/>
                <a:ea typeface="Verdana" pitchFamily="34" charset="0"/>
                <a:cs typeface="Verdana" pitchFamily="34" charset="0"/>
              </a:rPr>
              <a:t>Active Directory</a:t>
            </a:r>
            <a:r>
              <a:rPr lang="en-US" sz="2000" dirty="0">
                <a:latin typeface="Verdana" pitchFamily="34" charset="0"/>
                <a:ea typeface="Verdana" pitchFamily="34" charset="0"/>
                <a:cs typeface="Verdana" pitchFamily="34" charset="0"/>
              </a:rPr>
              <a:t>: </a:t>
            </a:r>
          </a:p>
          <a:p>
            <a:pPr marL="285750" indent="-285750"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For Windows domain networks and contains information of all active users</a:t>
            </a:r>
            <a:r>
              <a:rPr lang="en-US" sz="2000" dirty="0" smtClean="0">
                <a:latin typeface="Verdana" pitchFamily="34" charset="0"/>
                <a:ea typeface="Verdana" pitchFamily="34" charset="0"/>
                <a:cs typeface="Verdana" pitchFamily="34" charset="0"/>
              </a:rPr>
              <a:t>.</a:t>
            </a:r>
            <a:endParaRPr lang="en-US" sz="2000" dirty="0">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2703776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3429000"/>
            <a:ext cx="7848600" cy="2400657"/>
          </a:xfrm>
          <a:prstGeom prst="rect">
            <a:avLst/>
          </a:prstGeom>
          <a:noFill/>
        </p:spPr>
        <p:txBody>
          <a:bodyPr wrap="square" rtlCol="0">
            <a:spAutoFit/>
          </a:bodyPr>
          <a:lstStyle/>
          <a:p>
            <a:pPr algn="just">
              <a:lnSpc>
                <a:spcPct val="150000"/>
              </a:lnSpc>
            </a:pPr>
            <a:r>
              <a:rPr lang="en-US" sz="2000" b="1" dirty="0">
                <a:latin typeface="Verdana" pitchFamily="34" charset="0"/>
                <a:ea typeface="Verdana" pitchFamily="34" charset="0"/>
                <a:cs typeface="Verdana" pitchFamily="34" charset="0"/>
              </a:rPr>
              <a:t>Lightweight Directory Access Protocol: </a:t>
            </a:r>
          </a:p>
          <a:p>
            <a:pPr marL="214313" indent="-214313"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For accessing and maintaining directory services over an Internet Protocol</a:t>
            </a:r>
            <a:r>
              <a:rPr lang="en-US" sz="2000" b="1" dirty="0" smtClean="0">
                <a:latin typeface="Verdana" pitchFamily="34" charset="0"/>
                <a:ea typeface="Verdana" pitchFamily="34" charset="0"/>
                <a:cs typeface="Verdana" pitchFamily="34" charset="0"/>
              </a:rPr>
              <a:t>.</a:t>
            </a:r>
            <a:endParaRPr lang="en-US" sz="2000" dirty="0">
              <a:latin typeface="Verdana" pitchFamily="34" charset="0"/>
              <a:ea typeface="Verdana" pitchFamily="34" charset="0"/>
              <a:cs typeface="Verdana" pitchFamily="34" charset="0"/>
            </a:endParaRPr>
          </a:p>
          <a:p>
            <a:pPr marL="214313" indent="-214313"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LDAP directory is organized in a tree hierarchy with Objects, containers.</a:t>
            </a:r>
            <a:endParaRPr lang="en-US" sz="2000" b="1" dirty="0">
              <a:latin typeface="Verdana" pitchFamily="34" charset="0"/>
              <a:ea typeface="Verdana" pitchFamily="34" charset="0"/>
              <a:cs typeface="Verdana" pitchFamily="34" charset="0"/>
            </a:endParaRPr>
          </a:p>
        </p:txBody>
      </p:sp>
      <p:sp>
        <p:nvSpPr>
          <p:cNvPr id="6" name="TextBox 5"/>
          <p:cNvSpPr txBox="1"/>
          <p:nvPr/>
        </p:nvSpPr>
        <p:spPr>
          <a:xfrm>
            <a:off x="680285" y="1143000"/>
            <a:ext cx="7930315" cy="2400657"/>
          </a:xfrm>
          <a:prstGeom prst="rect">
            <a:avLst/>
          </a:prstGeom>
          <a:noFill/>
        </p:spPr>
        <p:txBody>
          <a:bodyPr wrap="square" rtlCol="0">
            <a:spAutoFit/>
          </a:bodyPr>
          <a:lstStyle/>
          <a:p>
            <a:pPr algn="just">
              <a:lnSpc>
                <a:spcPct val="150000"/>
              </a:lnSpc>
            </a:pPr>
            <a:r>
              <a:rPr lang="en-US" sz="2000" b="1" dirty="0">
                <a:latin typeface="Verdana" pitchFamily="34" charset="0"/>
                <a:ea typeface="Verdana" pitchFamily="34" charset="0"/>
                <a:cs typeface="Verdana" pitchFamily="34" charset="0"/>
              </a:rPr>
              <a:t>X.500:</a:t>
            </a:r>
            <a:r>
              <a:rPr lang="en-US" sz="2000" dirty="0">
                <a:latin typeface="Verdana" pitchFamily="34" charset="0"/>
                <a:ea typeface="Verdana" pitchFamily="34" charset="0"/>
                <a:cs typeface="Verdana" pitchFamily="34" charset="0"/>
              </a:rPr>
              <a:t> </a:t>
            </a:r>
          </a:p>
          <a:p>
            <a:pPr marL="214313" indent="-214313"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X.500 is a computer networking standard covering electronic directory services. </a:t>
            </a:r>
          </a:p>
          <a:p>
            <a:pPr marL="214313" indent="-214313" algn="just">
              <a:lnSpc>
                <a:spcPct val="150000"/>
              </a:lnSpc>
              <a:buFont typeface="Arial" panose="020B0604020202020204" pitchFamily="34" charset="0"/>
              <a:buChar char="•"/>
            </a:pPr>
            <a:r>
              <a:rPr lang="en-US" sz="2000" dirty="0">
                <a:latin typeface="Verdana" pitchFamily="34" charset="0"/>
                <a:ea typeface="Verdana" pitchFamily="34" charset="0"/>
                <a:cs typeface="Verdana" pitchFamily="34" charset="0"/>
              </a:rPr>
              <a:t>Its purpose is to centralize an organization's contacts and resources.</a:t>
            </a:r>
          </a:p>
        </p:txBody>
      </p:sp>
      <p:sp>
        <p:nvSpPr>
          <p:cNvPr id="4" name="TextBox 3"/>
          <p:cNvSpPr txBox="1"/>
          <p:nvPr/>
        </p:nvSpPr>
        <p:spPr>
          <a:xfrm>
            <a:off x="3124200" y="467380"/>
            <a:ext cx="3352800" cy="584775"/>
          </a:xfrm>
          <a:prstGeom prst="rect">
            <a:avLst/>
          </a:prstGeom>
          <a:noFill/>
        </p:spPr>
        <p:txBody>
          <a:bodyPr wrap="square" rtlCol="0">
            <a:spAutoFit/>
          </a:bodyPr>
          <a:lstStyle/>
          <a:p>
            <a:r>
              <a:rPr lang="en-US" sz="3200" b="1" dirty="0">
                <a:solidFill>
                  <a:schemeClr val="accent1"/>
                </a:solidFill>
                <a:latin typeface="Times New Roman" pitchFamily="18" charset="0"/>
                <a:cs typeface="Times New Roman" pitchFamily="18" charset="0"/>
              </a:rPr>
              <a:t> </a:t>
            </a:r>
            <a:r>
              <a:rPr lang="en-US" sz="3200" b="1" dirty="0">
                <a:solidFill>
                  <a:schemeClr val="accent1"/>
                </a:solidFill>
                <a:cs typeface="Times New Roman" pitchFamily="18" charset="0"/>
              </a:rPr>
              <a:t>Directory service</a:t>
            </a:r>
            <a:endParaRPr lang="en-US" sz="3200" dirty="0">
              <a:solidFill>
                <a:schemeClr val="accent1"/>
              </a:solidFill>
              <a:cs typeface="Times New Roman" pitchFamily="18" charset="0"/>
            </a:endParaRPr>
          </a:p>
        </p:txBody>
      </p:sp>
    </p:spTree>
    <p:extLst>
      <p:ext uri="{BB962C8B-B14F-4D97-AF65-F5344CB8AC3E}">
        <p14:creationId xmlns="" xmlns:p14="http://schemas.microsoft.com/office/powerpoint/2010/main" val="41577949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1800" y="304800"/>
            <a:ext cx="3124200" cy="584775"/>
          </a:xfrm>
          <a:prstGeom prst="rect">
            <a:avLst/>
          </a:prstGeom>
          <a:noFill/>
        </p:spPr>
        <p:txBody>
          <a:bodyPr wrap="square" rtlCol="0">
            <a:spAutoFit/>
          </a:bodyPr>
          <a:lstStyle/>
          <a:p>
            <a:r>
              <a:rPr lang="en-US" sz="3200" b="1" dirty="0">
                <a:solidFill>
                  <a:schemeClr val="accent1"/>
                </a:solidFill>
                <a:latin typeface="Verdana" pitchFamily="34" charset="0"/>
                <a:ea typeface="Verdana" pitchFamily="34" charset="0"/>
                <a:cs typeface="Verdana" pitchFamily="34" charset="0"/>
              </a:rPr>
              <a:t>Mail service</a:t>
            </a:r>
            <a:endParaRPr lang="en-US" sz="3200" dirty="0">
              <a:solidFill>
                <a:schemeClr val="accent1"/>
              </a:solidFill>
              <a:latin typeface="Verdana" pitchFamily="34" charset="0"/>
              <a:ea typeface="Verdana" pitchFamily="34" charset="0"/>
              <a:cs typeface="Verdana" pitchFamily="34" charset="0"/>
            </a:endParaRPr>
          </a:p>
        </p:txBody>
      </p:sp>
      <p:sp>
        <p:nvSpPr>
          <p:cNvPr id="6" name="TextBox 5"/>
          <p:cNvSpPr txBox="1"/>
          <p:nvPr/>
        </p:nvSpPr>
        <p:spPr>
          <a:xfrm>
            <a:off x="468332" y="2291095"/>
            <a:ext cx="4637068" cy="923330"/>
          </a:xfrm>
          <a:prstGeom prst="rect">
            <a:avLst/>
          </a:prstGeom>
          <a:noFill/>
        </p:spPr>
        <p:txBody>
          <a:bodyPr wrap="square" rtlCol="0">
            <a:spAutoFit/>
          </a:bodyPr>
          <a:lstStyle/>
          <a:p>
            <a:pPr>
              <a:buFont typeface="Arial" pitchFamily="34" charset="0"/>
              <a:buChar char="•"/>
            </a:pPr>
            <a:r>
              <a:rPr lang="en-US" dirty="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Protocols used </a:t>
            </a:r>
            <a:r>
              <a:rPr lang="en-US" dirty="0">
                <a:latin typeface="Verdana" pitchFamily="34" charset="0"/>
                <a:ea typeface="Verdana" pitchFamily="34" charset="0"/>
                <a:cs typeface="Verdana" pitchFamily="34" charset="0"/>
              </a:rPr>
              <a:t>in mail services : SMTP, POP3 </a:t>
            </a:r>
            <a:r>
              <a:rPr lang="en-US" dirty="0" smtClean="0">
                <a:latin typeface="Verdana" pitchFamily="34" charset="0"/>
                <a:ea typeface="Verdana" pitchFamily="34" charset="0"/>
                <a:cs typeface="Verdana" pitchFamily="34" charset="0"/>
              </a:rPr>
              <a:t>and </a:t>
            </a:r>
            <a:r>
              <a:rPr lang="en-US" dirty="0">
                <a:latin typeface="Verdana" pitchFamily="34" charset="0"/>
                <a:ea typeface="Verdana" pitchFamily="34" charset="0"/>
                <a:cs typeface="Verdana" pitchFamily="34" charset="0"/>
              </a:rPr>
              <a:t>IMAP4</a:t>
            </a:r>
          </a:p>
          <a:p>
            <a:endParaRPr lang="en-US" dirty="0">
              <a:latin typeface="Verdana" pitchFamily="34" charset="0"/>
              <a:ea typeface="Verdana" pitchFamily="34" charset="0"/>
              <a:cs typeface="Verdana" pitchFamily="34" charset="0"/>
            </a:endParaRPr>
          </a:p>
        </p:txBody>
      </p:sp>
      <p:pic>
        <p:nvPicPr>
          <p:cNvPr id="7" name="Picture 6" descr="smtp.png"/>
          <p:cNvPicPr>
            <a:picLocks noChangeAspect="1"/>
          </p:cNvPicPr>
          <p:nvPr/>
        </p:nvPicPr>
        <p:blipFill>
          <a:blip r:embed="rId2"/>
          <a:stretch>
            <a:fillRect/>
          </a:stretch>
        </p:blipFill>
        <p:spPr>
          <a:xfrm>
            <a:off x="5023262" y="1676400"/>
            <a:ext cx="4044538" cy="4883037"/>
          </a:xfrm>
          <a:prstGeom prst="rect">
            <a:avLst/>
          </a:prstGeom>
        </p:spPr>
      </p:pic>
      <p:sp>
        <p:nvSpPr>
          <p:cNvPr id="2" name="TextBox 1"/>
          <p:cNvSpPr txBox="1"/>
          <p:nvPr/>
        </p:nvSpPr>
        <p:spPr>
          <a:xfrm>
            <a:off x="5791200" y="1307068"/>
            <a:ext cx="2718213" cy="369332"/>
          </a:xfrm>
          <a:prstGeom prst="rect">
            <a:avLst/>
          </a:prstGeom>
          <a:noFill/>
        </p:spPr>
        <p:txBody>
          <a:bodyPr wrap="square" rtlCol="0">
            <a:spAutoFit/>
          </a:bodyPr>
          <a:lstStyle/>
          <a:p>
            <a:r>
              <a:rPr lang="en-US" b="1" u="sng" dirty="0">
                <a:latin typeface="Verdana" pitchFamily="34" charset="0"/>
                <a:ea typeface="Verdana" pitchFamily="34" charset="0"/>
                <a:cs typeface="Verdana" pitchFamily="34" charset="0"/>
              </a:rPr>
              <a:t>Working process:</a:t>
            </a:r>
          </a:p>
        </p:txBody>
      </p:sp>
      <p:sp>
        <p:nvSpPr>
          <p:cNvPr id="3" name="TextBox 2"/>
          <p:cNvSpPr txBox="1"/>
          <p:nvPr/>
        </p:nvSpPr>
        <p:spPr>
          <a:xfrm>
            <a:off x="468333" y="1588391"/>
            <a:ext cx="4738255"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Verdana" pitchFamily="34" charset="0"/>
                <a:ea typeface="Verdana" pitchFamily="34" charset="0"/>
                <a:cs typeface="Verdana" pitchFamily="34" charset="0"/>
              </a:rPr>
              <a:t>Electronic mail </a:t>
            </a:r>
            <a:r>
              <a:rPr lang="en-US" dirty="0">
                <a:latin typeface="Verdana" pitchFamily="34" charset="0"/>
                <a:ea typeface="Verdana" pitchFamily="34" charset="0"/>
                <a:cs typeface="Verdana" pitchFamily="34" charset="0"/>
              </a:rPr>
              <a:t>is sent via the internet to a </a:t>
            </a:r>
            <a:r>
              <a:rPr lang="en-US" dirty="0" smtClean="0">
                <a:latin typeface="Verdana" pitchFamily="34" charset="0"/>
                <a:ea typeface="Verdana" pitchFamily="34" charset="0"/>
                <a:cs typeface="Verdana" pitchFamily="34" charset="0"/>
              </a:rPr>
              <a:t>recipient.</a:t>
            </a:r>
          </a:p>
          <a:p>
            <a:pPr marL="285750" indent="-285750"/>
            <a:endParaRPr lang="en-US" dirty="0">
              <a:latin typeface="Verdana" pitchFamily="34" charset="0"/>
              <a:ea typeface="Verdana" pitchFamily="34" charset="0"/>
              <a:cs typeface="Verdana" pitchFamily="34" charset="0"/>
            </a:endParaRPr>
          </a:p>
        </p:txBody>
      </p:sp>
      <p:sp>
        <p:nvSpPr>
          <p:cNvPr id="8" name="Rectangle 2"/>
          <p:cNvSpPr/>
          <p:nvPr/>
        </p:nvSpPr>
        <p:spPr>
          <a:xfrm>
            <a:off x="533400" y="3048000"/>
            <a:ext cx="3733800" cy="2031325"/>
          </a:xfrm>
          <a:prstGeom prst="rect">
            <a:avLst/>
          </a:prstGeom>
        </p:spPr>
        <p:txBody>
          <a:bodyPr wrap="square">
            <a:spAutoFit/>
          </a:bodyPr>
          <a:lstStyle/>
          <a:p>
            <a:pPr marL="171450" indent="-171450">
              <a:buFont typeface="Arial" pitchFamily="34" charset="0"/>
              <a:buChar char="•"/>
            </a:pPr>
            <a:r>
              <a:rPr lang="en-US" dirty="0">
                <a:latin typeface="Verdana" pitchFamily="34" charset="0"/>
                <a:ea typeface="Verdana" pitchFamily="34" charset="0"/>
                <a:cs typeface="Verdana" pitchFamily="34" charset="0"/>
              </a:rPr>
              <a:t>Mail User Agent (MUA</a:t>
            </a:r>
            <a:r>
              <a:rPr lang="en-US" dirty="0" smtClean="0">
                <a:latin typeface="Verdana" pitchFamily="34" charset="0"/>
                <a:ea typeface="Verdana" pitchFamily="34" charset="0"/>
                <a:cs typeface="Verdana" pitchFamily="34" charset="0"/>
              </a:rPr>
              <a:t>)</a:t>
            </a:r>
          </a:p>
          <a:p>
            <a:pPr marL="171450" indent="-171450"/>
            <a:endParaRPr lang="en-US" dirty="0">
              <a:latin typeface="Verdana" pitchFamily="34" charset="0"/>
              <a:ea typeface="Verdana" pitchFamily="34" charset="0"/>
              <a:cs typeface="Verdana" pitchFamily="34" charset="0"/>
            </a:endParaRPr>
          </a:p>
          <a:p>
            <a:pPr marL="171450" indent="-171450">
              <a:buFont typeface="Arial" pitchFamily="34" charset="0"/>
              <a:buChar char="•"/>
            </a:pPr>
            <a:r>
              <a:rPr lang="en-US" dirty="0">
                <a:latin typeface="Verdana" pitchFamily="34" charset="0"/>
                <a:ea typeface="Verdana" pitchFamily="34" charset="0"/>
                <a:cs typeface="Verdana" pitchFamily="34" charset="0"/>
              </a:rPr>
              <a:t>Mail Transfer Agent (MTA</a:t>
            </a:r>
            <a:r>
              <a:rPr lang="en-US" dirty="0" smtClean="0">
                <a:latin typeface="Verdana" pitchFamily="34" charset="0"/>
                <a:ea typeface="Verdana" pitchFamily="34" charset="0"/>
                <a:cs typeface="Verdana" pitchFamily="34" charset="0"/>
              </a:rPr>
              <a:t>)</a:t>
            </a:r>
          </a:p>
          <a:p>
            <a:pPr marL="171450" indent="-171450">
              <a:buFont typeface="Arial" pitchFamily="34" charset="0"/>
              <a:buChar char="•"/>
            </a:pPr>
            <a:endParaRPr lang="en-US" dirty="0">
              <a:latin typeface="Verdana" pitchFamily="34" charset="0"/>
              <a:ea typeface="Verdana" pitchFamily="34" charset="0"/>
              <a:cs typeface="Verdana" pitchFamily="34" charset="0"/>
            </a:endParaRPr>
          </a:p>
          <a:p>
            <a:pPr marL="171450" indent="-171450">
              <a:buFont typeface="Arial" pitchFamily="34" charset="0"/>
              <a:buChar char="•"/>
            </a:pPr>
            <a:r>
              <a:rPr lang="en-US" dirty="0">
                <a:latin typeface="Verdana" pitchFamily="34" charset="0"/>
                <a:ea typeface="Verdana" pitchFamily="34" charset="0"/>
                <a:cs typeface="Verdana" pitchFamily="34" charset="0"/>
              </a:rPr>
              <a:t>Mail Delivery Agent (MDA</a:t>
            </a:r>
            <a:r>
              <a:rPr lang="en-US" dirty="0" smtClean="0">
                <a:latin typeface="Verdana" pitchFamily="34" charset="0"/>
                <a:ea typeface="Verdana" pitchFamily="34" charset="0"/>
                <a:cs typeface="Verdana" pitchFamily="34" charset="0"/>
              </a:rPr>
              <a:t>)</a:t>
            </a:r>
          </a:p>
          <a:p>
            <a:pPr marL="171450" indent="-171450">
              <a:buFont typeface="Arial" pitchFamily="34" charset="0"/>
              <a:buChar char="•"/>
            </a:pPr>
            <a:endParaRPr lang="en-US" dirty="0">
              <a:latin typeface="Verdana" pitchFamily="34" charset="0"/>
              <a:ea typeface="Verdana" pitchFamily="34" charset="0"/>
              <a:cs typeface="Verdana" pitchFamily="34" charset="0"/>
            </a:endParaRPr>
          </a:p>
          <a:p>
            <a:pPr marL="171450" indent="-171450">
              <a:buFont typeface="Arial" pitchFamily="34" charset="0"/>
              <a:buChar char="•"/>
            </a:pPr>
            <a:r>
              <a:rPr lang="en-US" dirty="0">
                <a:latin typeface="Verdana" pitchFamily="34" charset="0"/>
                <a:ea typeface="Verdana" pitchFamily="34" charset="0"/>
                <a:cs typeface="Verdana" pitchFamily="34" charset="0"/>
              </a:rPr>
              <a:t>Mail Exchanger Record (MX)</a:t>
            </a:r>
          </a:p>
        </p:txBody>
      </p:sp>
    </p:spTree>
    <p:extLst>
      <p:ext uri="{BB962C8B-B14F-4D97-AF65-F5344CB8AC3E}">
        <p14:creationId xmlns="" xmlns:p14="http://schemas.microsoft.com/office/powerpoint/2010/main" val="1475579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48644" y="381000"/>
            <a:ext cx="3685556" cy="584775"/>
          </a:xfrm>
          <a:prstGeom prst="rect">
            <a:avLst/>
          </a:prstGeom>
          <a:noFill/>
        </p:spPr>
        <p:txBody>
          <a:bodyPr wrap="square" rtlCol="0">
            <a:spAutoFit/>
          </a:bodyPr>
          <a:lstStyle/>
          <a:p>
            <a:r>
              <a:rPr lang="en-US" sz="3200" b="1" dirty="0">
                <a:solidFill>
                  <a:schemeClr val="accent1"/>
                </a:solidFill>
                <a:latin typeface="Verdana" pitchFamily="34" charset="0"/>
                <a:ea typeface="Verdana" pitchFamily="34" charset="0"/>
                <a:cs typeface="Verdana" pitchFamily="34" charset="0"/>
              </a:rPr>
              <a:t>Proxy service</a:t>
            </a:r>
            <a:endParaRPr lang="en-US" sz="3200" dirty="0">
              <a:solidFill>
                <a:schemeClr val="accent1"/>
              </a:solidFill>
              <a:latin typeface="Verdana" pitchFamily="34" charset="0"/>
              <a:ea typeface="Verdana" pitchFamily="34" charset="0"/>
              <a:cs typeface="Verdana" pitchFamily="34" charset="0"/>
            </a:endParaRPr>
          </a:p>
        </p:txBody>
      </p:sp>
      <p:sp>
        <p:nvSpPr>
          <p:cNvPr id="2" name="TextBox 1"/>
          <p:cNvSpPr txBox="1"/>
          <p:nvPr/>
        </p:nvSpPr>
        <p:spPr>
          <a:xfrm>
            <a:off x="381000" y="1143000"/>
            <a:ext cx="8763000" cy="923330"/>
          </a:xfrm>
          <a:prstGeom prst="rect">
            <a:avLst/>
          </a:prstGeom>
          <a:noFill/>
        </p:spPr>
        <p:txBody>
          <a:bodyPr wrap="square" rtlCol="0">
            <a:spAutoFit/>
          </a:bodyPr>
          <a:lstStyle/>
          <a:p>
            <a:r>
              <a:rPr lang="en-US" dirty="0">
                <a:latin typeface="Verdana" pitchFamily="34" charset="0"/>
                <a:ea typeface="Verdana" pitchFamily="34" charset="0"/>
                <a:cs typeface="Verdana" pitchFamily="34" charset="0"/>
              </a:rPr>
              <a:t>A </a:t>
            </a:r>
            <a:r>
              <a:rPr lang="en-US" b="1" dirty="0">
                <a:latin typeface="Verdana" pitchFamily="34" charset="0"/>
                <a:ea typeface="Verdana" pitchFamily="34" charset="0"/>
                <a:cs typeface="Verdana" pitchFamily="34" charset="0"/>
              </a:rPr>
              <a:t>proxy service</a:t>
            </a:r>
            <a:r>
              <a:rPr lang="en-US" dirty="0">
                <a:latin typeface="Verdana" pitchFamily="34" charset="0"/>
                <a:ea typeface="Verdana" pitchFamily="34" charset="0"/>
                <a:cs typeface="Verdana" pitchFamily="34" charset="0"/>
              </a:rPr>
              <a:t> is an intermediary role played by </a:t>
            </a:r>
            <a:r>
              <a:rPr lang="en-US" dirty="0" smtClean="0">
                <a:latin typeface="Verdana" pitchFamily="34" charset="0"/>
                <a:ea typeface="Verdana" pitchFamily="34" charset="0"/>
                <a:cs typeface="Verdana" pitchFamily="34" charset="0"/>
              </a:rPr>
              <a:t>dedicated </a:t>
            </a:r>
            <a:r>
              <a:rPr lang="en-US" dirty="0">
                <a:latin typeface="Verdana" pitchFamily="34" charset="0"/>
                <a:ea typeface="Verdana" pitchFamily="34" charset="0"/>
                <a:cs typeface="Verdana" pitchFamily="34" charset="0"/>
              </a:rPr>
              <a:t>computer system between an endpoint device and a client which is requesting the </a:t>
            </a:r>
            <a:r>
              <a:rPr lang="en-US" dirty="0" smtClean="0">
                <a:latin typeface="Verdana" pitchFamily="34" charset="0"/>
                <a:ea typeface="Verdana" pitchFamily="34" charset="0"/>
                <a:cs typeface="Verdana" pitchFamily="34" charset="0"/>
              </a:rPr>
              <a:t>service.</a:t>
            </a:r>
            <a:endParaRPr lang="en-US" dirty="0">
              <a:latin typeface="Verdana" pitchFamily="34" charset="0"/>
              <a:ea typeface="Verdana" pitchFamily="34" charset="0"/>
              <a:cs typeface="Verdana"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1" y="2362201"/>
            <a:ext cx="4142320" cy="3276600"/>
          </a:xfrm>
          <a:prstGeom prst="rect">
            <a:avLst/>
          </a:prstGeom>
        </p:spPr>
      </p:pic>
      <p:pic>
        <p:nvPicPr>
          <p:cNvPr id="8" name="Picture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876800" y="2517400"/>
            <a:ext cx="3886200" cy="1733100"/>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76800" y="4800600"/>
            <a:ext cx="3886200" cy="1697475"/>
          </a:xfrm>
          <a:prstGeom prst="rect">
            <a:avLst/>
          </a:prstGeom>
        </p:spPr>
      </p:pic>
      <p:sp>
        <p:nvSpPr>
          <p:cNvPr id="3" name="TextBox 2"/>
          <p:cNvSpPr txBox="1"/>
          <p:nvPr/>
        </p:nvSpPr>
        <p:spPr>
          <a:xfrm>
            <a:off x="5876059" y="2145268"/>
            <a:ext cx="1667741" cy="369332"/>
          </a:xfrm>
          <a:prstGeom prst="rect">
            <a:avLst/>
          </a:prstGeom>
          <a:noFill/>
        </p:spPr>
        <p:txBody>
          <a:bodyPr wrap="square" rtlCol="0">
            <a:spAutoFit/>
          </a:bodyPr>
          <a:lstStyle/>
          <a:p>
            <a:r>
              <a:rPr lang="en-US" b="1" u="sng" dirty="0" smtClean="0"/>
              <a:t>Forward proxy</a:t>
            </a:r>
            <a:endParaRPr lang="en-US" b="1" u="sng" dirty="0"/>
          </a:p>
        </p:txBody>
      </p:sp>
      <p:sp>
        <p:nvSpPr>
          <p:cNvPr id="4" name="TextBox 3"/>
          <p:cNvSpPr txBox="1"/>
          <p:nvPr/>
        </p:nvSpPr>
        <p:spPr>
          <a:xfrm>
            <a:off x="6029450" y="4583668"/>
            <a:ext cx="1590550" cy="369332"/>
          </a:xfrm>
          <a:prstGeom prst="rect">
            <a:avLst/>
          </a:prstGeom>
          <a:noFill/>
        </p:spPr>
        <p:txBody>
          <a:bodyPr wrap="square" rtlCol="0">
            <a:spAutoFit/>
          </a:bodyPr>
          <a:lstStyle/>
          <a:p>
            <a:r>
              <a:rPr lang="en-US" b="1" u="sng" dirty="0" smtClean="0"/>
              <a:t>Reverse proxy</a:t>
            </a:r>
            <a:endParaRPr lang="en-US" b="1" u="sng" dirty="0"/>
          </a:p>
        </p:txBody>
      </p:sp>
    </p:spTree>
    <p:extLst>
      <p:ext uri="{BB962C8B-B14F-4D97-AF65-F5344CB8AC3E}">
        <p14:creationId xmlns="" xmlns:p14="http://schemas.microsoft.com/office/powerpoint/2010/main" val="223347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1904" y="1524000"/>
            <a:ext cx="4400096" cy="2209800"/>
          </a:xfrm>
          <a:prstGeom prst="rect">
            <a:avLst/>
          </a:prstGeom>
        </p:spPr>
      </p:pic>
      <p:sp>
        <p:nvSpPr>
          <p:cNvPr id="6" name="TextBox 5"/>
          <p:cNvSpPr txBox="1"/>
          <p:nvPr/>
        </p:nvSpPr>
        <p:spPr>
          <a:xfrm>
            <a:off x="827584" y="1611451"/>
            <a:ext cx="2819400" cy="400110"/>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Mechanical</a:t>
            </a:r>
            <a:r>
              <a:rPr lang="en-US" b="1" dirty="0" smtClean="0">
                <a:latin typeface="Times New Roman" pitchFamily="18" charset="0"/>
                <a:cs typeface="Times New Roman" pitchFamily="18" charset="0"/>
              </a:rPr>
              <a:t> Keyboard</a:t>
            </a:r>
            <a:endParaRPr lang="en-US" b="1" dirty="0">
              <a:latin typeface="Times New Roman" pitchFamily="18" charset="0"/>
              <a:cs typeface="Times New Roman" pitchFamily="18" charset="0"/>
            </a:endParaRPr>
          </a:p>
        </p:txBody>
      </p:sp>
      <p:sp>
        <p:nvSpPr>
          <p:cNvPr id="7" name="TextBox 6"/>
          <p:cNvSpPr txBox="1"/>
          <p:nvPr/>
        </p:nvSpPr>
        <p:spPr>
          <a:xfrm>
            <a:off x="683568" y="3669268"/>
            <a:ext cx="28194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Membrane Keyboard</a:t>
            </a:r>
            <a:endParaRPr lang="en-US" b="1" dirty="0">
              <a:latin typeface="Times New Roman" pitchFamily="18" charset="0"/>
              <a:cs typeface="Times New Roman" pitchFamily="18" charset="0"/>
            </a:endParaRPr>
          </a:p>
        </p:txBody>
      </p:sp>
      <p:pic>
        <p:nvPicPr>
          <p:cNvPr id="8" name="Picture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809662" y="1981200"/>
            <a:ext cx="1698244" cy="1393888"/>
          </a:xfrm>
          <a:prstGeom prst="rect">
            <a:avLst/>
          </a:prstGeom>
        </p:spPr>
      </p:pic>
      <p:cxnSp>
        <p:nvCxnSpPr>
          <p:cNvPr id="9" name="Straight Arrow Connector 8"/>
          <p:cNvCxnSpPr/>
          <p:nvPr/>
        </p:nvCxnSpPr>
        <p:spPr>
          <a:xfrm>
            <a:off x="4128326" y="2852936"/>
            <a:ext cx="1681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861626" y="2590800"/>
            <a:ext cx="533400" cy="533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97639" y="4191000"/>
            <a:ext cx="4274361" cy="1219200"/>
          </a:xfrm>
          <a:prstGeom prst="rect">
            <a:avLst/>
          </a:prstGeom>
        </p:spPr>
      </p:pic>
      <p:cxnSp>
        <p:nvCxnSpPr>
          <p:cNvPr id="13" name="Straight Arrow Connector 12"/>
          <p:cNvCxnSpPr/>
          <p:nvPr/>
        </p:nvCxnSpPr>
        <p:spPr>
          <a:xfrm>
            <a:off x="4240420" y="4724400"/>
            <a:ext cx="13221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962400" y="4495800"/>
            <a:ext cx="533400" cy="533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5" cstate="print">
            <a:extLst>
              <a:ext uri="{28A0092B-C50C-407E-A947-70E740481C1C}">
                <a14:useLocalDpi xmlns="" xmlns:a14="http://schemas.microsoft.com/office/drawing/2010/main" val="0"/>
              </a:ext>
            </a:extLst>
          </a:blip>
          <a:srcRect t="10380" b="5966"/>
          <a:stretch/>
        </p:blipFill>
        <p:spPr>
          <a:xfrm>
            <a:off x="5596830" y="3924300"/>
            <a:ext cx="3439666" cy="1753122"/>
          </a:xfrm>
          <a:prstGeom prst="rect">
            <a:avLst/>
          </a:prstGeom>
        </p:spPr>
      </p:pic>
      <p:sp>
        <p:nvSpPr>
          <p:cNvPr id="15" name="Title 1"/>
          <p:cNvSpPr txBox="1">
            <a:spLocks/>
          </p:cNvSpPr>
          <p:nvPr/>
        </p:nvSpPr>
        <p:spPr>
          <a:xfrm>
            <a:off x="457200" y="144462"/>
            <a:ext cx="8229600" cy="7159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rgbClr val="0070C0"/>
                </a:solidFill>
                <a:latin typeface="Verdana" pitchFamily="34" charset="0"/>
                <a:ea typeface="Verdana" pitchFamily="34" charset="0"/>
                <a:cs typeface="Verdana" pitchFamily="34" charset="0"/>
              </a:rPr>
              <a:t>INPUT DEVICES</a:t>
            </a:r>
            <a:endParaRPr lang="en-US" sz="3200" dirty="0">
              <a:latin typeface="Verdana" pitchFamily="34" charset="0"/>
              <a:ea typeface="Verdana" pitchFamily="34" charset="0"/>
              <a:cs typeface="Verdana" pitchFamily="34" charset="0"/>
            </a:endParaRPr>
          </a:p>
        </p:txBody>
      </p:sp>
      <p:sp>
        <p:nvSpPr>
          <p:cNvPr id="19" name="TextBox 18"/>
          <p:cNvSpPr txBox="1"/>
          <p:nvPr/>
        </p:nvSpPr>
        <p:spPr>
          <a:xfrm>
            <a:off x="381000" y="1219200"/>
            <a:ext cx="2819400" cy="400110"/>
          </a:xfrm>
          <a:prstGeom prst="rect">
            <a:avLst/>
          </a:prstGeom>
          <a:noFill/>
        </p:spPr>
        <p:txBody>
          <a:bodyPr wrap="square" rtlCol="0">
            <a:spAutoFit/>
          </a:bodyPr>
          <a:lstStyle/>
          <a:p>
            <a:pPr algn="ctr"/>
            <a:r>
              <a:rPr lang="en-US" sz="2000" b="1" dirty="0" smtClean="0">
                <a:solidFill>
                  <a:srgbClr val="0A0D14"/>
                </a:solidFill>
                <a:latin typeface="Times New Roman" pitchFamily="18" charset="0"/>
                <a:cs typeface="Times New Roman" pitchFamily="18" charset="0"/>
              </a:rPr>
              <a:t>Mechanical Mouse</a:t>
            </a:r>
            <a:endParaRPr lang="en-US" sz="2000" b="1" dirty="0">
              <a:solidFill>
                <a:srgbClr val="0A0D14"/>
              </a:solidFill>
              <a:latin typeface="Times New Roman" pitchFamily="18" charset="0"/>
              <a:cs typeface="Times New Roman" pitchFamily="18" charset="0"/>
            </a:endParaRPr>
          </a:p>
        </p:txBody>
      </p:sp>
      <p:pic>
        <p:nvPicPr>
          <p:cNvPr id="21" name="Content Placeholder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905001" y="1828799"/>
            <a:ext cx="5562599" cy="4570285"/>
          </a:xfrm>
          <a:prstGeom prst="rect">
            <a:avLst/>
          </a:prstGeom>
        </p:spPr>
      </p:pic>
      <p:sp>
        <p:nvSpPr>
          <p:cNvPr id="24" name="TextBox 23"/>
          <p:cNvSpPr txBox="1"/>
          <p:nvPr/>
        </p:nvSpPr>
        <p:spPr>
          <a:xfrm>
            <a:off x="685800" y="1276290"/>
            <a:ext cx="2819400" cy="400110"/>
          </a:xfrm>
          <a:prstGeom prst="rect">
            <a:avLst/>
          </a:prstGeom>
          <a:noFill/>
        </p:spPr>
        <p:txBody>
          <a:bodyPr wrap="square" rtlCol="0">
            <a:spAutoFit/>
          </a:bodyPr>
          <a:lstStyle/>
          <a:p>
            <a:pPr algn="ctr"/>
            <a:r>
              <a:rPr lang="en-US" sz="2000" b="1" dirty="0" smtClean="0">
                <a:solidFill>
                  <a:srgbClr val="0A0D14"/>
                </a:solidFill>
                <a:latin typeface="Times New Roman" pitchFamily="18" charset="0"/>
                <a:cs typeface="Times New Roman" pitchFamily="18" charset="0"/>
              </a:rPr>
              <a:t>Optical Mouse</a:t>
            </a:r>
            <a:endParaRPr lang="en-US" sz="2000" b="1" dirty="0">
              <a:solidFill>
                <a:srgbClr val="0A0D14"/>
              </a:solidFill>
              <a:latin typeface="Times New Roman" pitchFamily="18" charset="0"/>
              <a:cs typeface="Times New Roman" pitchFamily="18" charset="0"/>
            </a:endParaRPr>
          </a:p>
        </p:txBody>
      </p:sp>
      <p:pic>
        <p:nvPicPr>
          <p:cNvPr id="25" name="Picture 24"/>
          <p:cNvPicPr>
            <a:picLocks noChangeAspect="1"/>
          </p:cNvPicPr>
          <p:nvPr/>
        </p:nvPicPr>
        <p:blipFill rotWithShape="1">
          <a:blip r:embed="rId7" cstate="print">
            <a:extLst>
              <a:ext uri="{28A0092B-C50C-407E-A947-70E740481C1C}">
                <a14:useLocalDpi xmlns="" xmlns:a14="http://schemas.microsoft.com/office/drawing/2010/main" val="0"/>
              </a:ext>
            </a:extLst>
          </a:blip>
          <a:srcRect l="18057"/>
          <a:stretch/>
        </p:blipFill>
        <p:spPr>
          <a:xfrm>
            <a:off x="1921886" y="1924110"/>
            <a:ext cx="5545714" cy="4344984"/>
          </a:xfrm>
          <a:prstGeom prst="rect">
            <a:avLst/>
          </a:prstGeom>
        </p:spPr>
      </p:pic>
    </p:spTree>
    <p:extLst>
      <p:ext uri="{BB962C8B-B14F-4D97-AF65-F5344CB8AC3E}">
        <p14:creationId xmlns="" xmlns:p14="http://schemas.microsoft.com/office/powerpoint/2010/main" val="4289464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linds(horizontal)">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1" nodeType="clickEffect">
                                  <p:stCondLst>
                                    <p:cond delay="0"/>
                                  </p:stCondLst>
                                  <p:childTnLst>
                                    <p:animEffect transition="out" filter="blinds(horizontal)">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par>
                                <p:cTn id="61" presetID="3" presetClass="exit" presetSubtype="10" fill="hold" grpId="1" nodeType="withEffect">
                                  <p:stCondLst>
                                    <p:cond delay="0"/>
                                  </p:stCondLst>
                                  <p:childTnLst>
                                    <p:animEffect transition="out" filter="blinds(horizontal)">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par>
                                <p:cTn id="64" presetID="3" presetClass="exit" presetSubtype="10" fill="hold" nodeType="withEffect">
                                  <p:stCondLst>
                                    <p:cond delay="0"/>
                                  </p:stCondLst>
                                  <p:childTnLst>
                                    <p:animEffect transition="out" filter="blinds(horizontal)">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par>
                                <p:cTn id="67" presetID="3" presetClass="exit" presetSubtype="10" fill="hold" nodeType="withEffect">
                                  <p:stCondLst>
                                    <p:cond delay="0"/>
                                  </p:stCondLst>
                                  <p:childTnLst>
                                    <p:animEffect transition="out" filter="blinds(horizontal)">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1" nodeType="clickEffect">
                                  <p:stCondLst>
                                    <p:cond delay="0"/>
                                  </p:stCondLst>
                                  <p:childTnLst>
                                    <p:animEffect transition="out" filter="blinds(horizontal)">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3" presetClass="exit" presetSubtype="10" fill="hold" nodeType="withEffect">
                                  <p:stCondLst>
                                    <p:cond delay="0"/>
                                  </p:stCondLst>
                                  <p:childTnLst>
                                    <p:animEffect transition="out" filter="blinds(horizontal)">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3" presetClass="exit" presetSubtype="10" fill="hold" grpId="1" nodeType="withEffect">
                                  <p:stCondLst>
                                    <p:cond delay="0"/>
                                  </p:stCondLst>
                                  <p:childTnLst>
                                    <p:animEffect transition="out" filter="blinds(horizontal)">
                                      <p:cBhvr>
                                        <p:cTn id="79" dur="500"/>
                                        <p:tgtEl>
                                          <p:spTgt spid="14"/>
                                        </p:tgtEl>
                                      </p:cBhvr>
                                    </p:animEffect>
                                    <p:set>
                                      <p:cBhvr>
                                        <p:cTn id="80" dur="1" fill="hold">
                                          <p:stCondLst>
                                            <p:cond delay="499"/>
                                          </p:stCondLst>
                                        </p:cTn>
                                        <p:tgtEl>
                                          <p:spTgt spid="14"/>
                                        </p:tgtEl>
                                        <p:attrNameLst>
                                          <p:attrName>style.visibility</p:attrName>
                                        </p:attrNameLst>
                                      </p:cBhvr>
                                      <p:to>
                                        <p:strVal val="hidden"/>
                                      </p:to>
                                    </p:set>
                                  </p:childTnLst>
                                </p:cTn>
                              </p:par>
                              <p:par>
                                <p:cTn id="81" presetID="3" presetClass="exit" presetSubtype="10" fill="hold" nodeType="withEffect">
                                  <p:stCondLst>
                                    <p:cond delay="0"/>
                                  </p:stCondLst>
                                  <p:childTnLst>
                                    <p:animEffect transition="out" filter="blinds(horizontal)">
                                      <p:cBhvr>
                                        <p:cTn id="82" dur="500"/>
                                        <p:tgtEl>
                                          <p:spTgt spid="13"/>
                                        </p:tgtEl>
                                      </p:cBhvr>
                                    </p:animEffect>
                                    <p:set>
                                      <p:cBhvr>
                                        <p:cTn id="83" dur="1" fill="hold">
                                          <p:stCondLst>
                                            <p:cond delay="499"/>
                                          </p:stCondLst>
                                        </p:cTn>
                                        <p:tgtEl>
                                          <p:spTgt spid="13"/>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2"/>
                                        </p:tgtEl>
                                      </p:cBhvr>
                                    </p:animEffect>
                                    <p:set>
                                      <p:cBhvr>
                                        <p:cTn id="86" dur="1" fill="hold">
                                          <p:stCondLst>
                                            <p:cond delay="499"/>
                                          </p:stCondLst>
                                        </p:cTn>
                                        <p:tgtEl>
                                          <p:spTgt spid="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 presetClass="entr" presetSubtype="1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checkerboard(across)">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blinds(horizontal)">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xit" presetSubtype="10" fill="hold" grpId="1" nodeType="clickEffect">
                                  <p:stCondLst>
                                    <p:cond delay="0"/>
                                  </p:stCondLst>
                                  <p:childTnLst>
                                    <p:animEffect transition="out" filter="blinds(horizontal)">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3" presetClass="exit" presetSubtype="10" fill="hold" nodeType="clickEffect">
                                  <p:stCondLst>
                                    <p:cond delay="0"/>
                                  </p:stCondLst>
                                  <p:childTnLst>
                                    <p:animEffect transition="out" filter="blinds(horizontal)">
                                      <p:cBhvr>
                                        <p:cTn id="105" dur="500"/>
                                        <p:tgtEl>
                                          <p:spTgt spid="21"/>
                                        </p:tgtEl>
                                      </p:cBhvr>
                                    </p:animEffect>
                                    <p:set>
                                      <p:cBhvr>
                                        <p:cTn id="106" dur="1" fill="hold">
                                          <p:stCondLst>
                                            <p:cond delay="499"/>
                                          </p:stCondLst>
                                        </p:cTn>
                                        <p:tgtEl>
                                          <p:spTgt spid="2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blinds(horizontal)">
                                      <p:cBhvr>
                                        <p:cTn id="111" dur="500"/>
                                        <p:tgtEl>
                                          <p:spTgt spid="24"/>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nodeType="click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blinds(horizontal)">
                                      <p:cBhvr>
                                        <p:cTn id="116" dur="500"/>
                                        <p:tgtEl>
                                          <p:spTgt spid="25"/>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2" nodeType="clickEffect">
                                  <p:stCondLst>
                                    <p:cond delay="0"/>
                                  </p:stCondLst>
                                  <p:childTnLst>
                                    <p:animEffect transition="out" filter="blinds(horizontal)">
                                      <p:cBhvr>
                                        <p:cTn id="120" dur="500"/>
                                        <p:tgtEl>
                                          <p:spTgt spid="24"/>
                                        </p:tgtEl>
                                      </p:cBhvr>
                                    </p:animEffect>
                                    <p:set>
                                      <p:cBhvr>
                                        <p:cTn id="121" dur="1" fill="hold">
                                          <p:stCondLst>
                                            <p:cond delay="499"/>
                                          </p:stCondLst>
                                        </p:cTn>
                                        <p:tgtEl>
                                          <p:spTgt spid="24"/>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nodeType="clickEffect">
                                  <p:stCondLst>
                                    <p:cond delay="0"/>
                                  </p:stCondLst>
                                  <p:childTnLst>
                                    <p:animEffect transition="out" filter="blinds(horizontal)">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0" grpId="0" animBg="1"/>
      <p:bldP spid="10" grpId="1" animBg="1"/>
      <p:bldP spid="14" grpId="0" animBg="1"/>
      <p:bldP spid="14" grpId="1" animBg="1"/>
      <p:bldP spid="19" grpId="0"/>
      <p:bldP spid="19" grpId="1"/>
      <p:bldP spid="24" grpId="0"/>
      <p:bldP spid="24" grpId="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772718" y="2932593"/>
            <a:ext cx="4914082" cy="1182207"/>
          </a:xfrm>
        </p:spPr>
        <p:txBody>
          <a:bodyPr>
            <a:noAutofit/>
          </a:bodyPr>
          <a:lstStyle/>
          <a:p>
            <a:pPr>
              <a:lnSpc>
                <a:spcPct val="100000"/>
              </a:lnSpc>
            </a:pPr>
            <a:r>
              <a:rPr lang="en-IN" sz="3400" b="1" dirty="0" smtClean="0">
                <a:solidFill>
                  <a:schemeClr val="bg1"/>
                </a:solidFill>
                <a:latin typeface="Verdana" pitchFamily="34" charset="0"/>
                <a:ea typeface="Verdana" pitchFamily="34" charset="0"/>
                <a:cs typeface="Verdana" pitchFamily="34" charset="0"/>
              </a:rPr>
              <a:t>DATABASE</a:t>
            </a:r>
          </a:p>
          <a:p>
            <a:pPr>
              <a:lnSpc>
                <a:spcPct val="100000"/>
              </a:lnSpc>
            </a:pPr>
            <a:r>
              <a:rPr lang="en-IN" sz="3400" b="1" dirty="0" smtClean="0">
                <a:solidFill>
                  <a:schemeClr val="bg1"/>
                </a:solidFill>
                <a:latin typeface="Verdana" pitchFamily="34" charset="0"/>
                <a:ea typeface="Verdana" pitchFamily="34" charset="0"/>
                <a:cs typeface="Verdana" pitchFamily="34" charset="0"/>
              </a:rPr>
              <a:t>MANAGEMENT</a:t>
            </a:r>
          </a:p>
          <a:p>
            <a:pPr>
              <a:lnSpc>
                <a:spcPct val="100000"/>
              </a:lnSpc>
            </a:pPr>
            <a:r>
              <a:rPr lang="en-IN" sz="3400" b="1" dirty="0" smtClean="0">
                <a:solidFill>
                  <a:schemeClr val="bg1"/>
                </a:solidFill>
                <a:latin typeface="Verdana" pitchFamily="34" charset="0"/>
                <a:ea typeface="Verdana" pitchFamily="34" charset="0"/>
                <a:cs typeface="Verdana" pitchFamily="34" charset="0"/>
              </a:rPr>
              <a:t>SYSTEM</a:t>
            </a:r>
            <a:endParaRPr lang="en-IN" sz="3400" b="1" dirty="0">
              <a:solidFill>
                <a:schemeClr val="bg1"/>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722512" y="381000"/>
            <a:ext cx="5698976" cy="571500"/>
          </a:xfrm>
          <a:prstGeom prst="rect">
            <a:avLst/>
          </a:prstGeom>
        </p:spPr>
        <p:txBody>
          <a:bodyPr vert="horz" lIns="0" tIns="0" rIns="0" bIns="0" rtlCol="0" anchor="t">
            <a:normAutofit fontScale="85000" lnSpcReduction="10000"/>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rgbClr val="0070C0"/>
                </a:solidFill>
              </a:rPr>
              <a:t>DATABASE FUNDAMENTALS</a:t>
            </a:r>
            <a:endParaRPr lang="en-US" sz="3200" b="1" dirty="0">
              <a:solidFill>
                <a:srgbClr val="0070C0"/>
              </a:solidFill>
            </a:endParaRPr>
          </a:p>
        </p:txBody>
      </p:sp>
      <p:sp>
        <p:nvSpPr>
          <p:cNvPr id="5" name="Content Placeholder 2"/>
          <p:cNvSpPr>
            <a:spLocks noGrp="1"/>
          </p:cNvSpPr>
          <p:nvPr/>
        </p:nvSpPr>
        <p:spPr>
          <a:xfrm>
            <a:off x="457200" y="1447800"/>
            <a:ext cx="8229600" cy="5029200"/>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u="sng" dirty="0" smtClean="0">
                <a:latin typeface="Times New Roman" pitchFamily="18" charset="0"/>
                <a:cs typeface="Times New Roman" pitchFamily="18" charset="0"/>
              </a:rPr>
              <a:t>Database:</a:t>
            </a:r>
            <a:endParaRPr lang="en-US" sz="2000" u="sng"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000" b="1" u="sng" dirty="0" smtClean="0">
                <a:latin typeface="Times New Roman" pitchFamily="18" charset="0"/>
                <a:cs typeface="Times New Roman" pitchFamily="18" charset="0"/>
              </a:rPr>
              <a:t>Database Models:</a:t>
            </a:r>
            <a:endParaRPr lang="en-US" sz="2000" b="1" u="sng"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p:txBody>
      </p:sp>
      <p:sp>
        <p:nvSpPr>
          <p:cNvPr id="6" name="Rectangle 5"/>
          <p:cNvSpPr/>
          <p:nvPr/>
        </p:nvSpPr>
        <p:spPr>
          <a:xfrm>
            <a:off x="952500" y="4777509"/>
            <a:ext cx="1600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atin typeface="Times New Roman" pitchFamily="18" charset="0"/>
              <a:cs typeface="Times New Roman" pitchFamily="18" charset="0"/>
            </a:endParaRPr>
          </a:p>
        </p:txBody>
      </p:sp>
      <p:sp>
        <p:nvSpPr>
          <p:cNvPr id="7" name="Rectangle 6"/>
          <p:cNvSpPr/>
          <p:nvPr/>
        </p:nvSpPr>
        <p:spPr>
          <a:xfrm>
            <a:off x="2019300" y="5562600"/>
            <a:ext cx="1600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atin typeface="Times New Roman" pitchFamily="18" charset="0"/>
              <a:cs typeface="Times New Roman" pitchFamily="18" charset="0"/>
            </a:endParaRPr>
          </a:p>
        </p:txBody>
      </p:sp>
      <p:sp>
        <p:nvSpPr>
          <p:cNvPr id="8" name="Rectangle 7"/>
          <p:cNvSpPr/>
          <p:nvPr/>
        </p:nvSpPr>
        <p:spPr>
          <a:xfrm>
            <a:off x="3581400" y="4800600"/>
            <a:ext cx="1600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atin typeface="Times New Roman" pitchFamily="18" charset="0"/>
              <a:cs typeface="Times New Roman" pitchFamily="18" charset="0"/>
            </a:endParaRPr>
          </a:p>
        </p:txBody>
      </p:sp>
      <p:sp>
        <p:nvSpPr>
          <p:cNvPr id="9" name="Rectangle 8"/>
          <p:cNvSpPr/>
          <p:nvPr/>
        </p:nvSpPr>
        <p:spPr>
          <a:xfrm>
            <a:off x="6400800" y="4775200"/>
            <a:ext cx="1600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atin typeface="Times New Roman" pitchFamily="18" charset="0"/>
              <a:cs typeface="Times New Roman" pitchFamily="18" charset="0"/>
            </a:endParaRPr>
          </a:p>
        </p:txBody>
      </p:sp>
      <p:sp>
        <p:nvSpPr>
          <p:cNvPr id="10" name="Rectangle 9"/>
          <p:cNvSpPr/>
          <p:nvPr/>
        </p:nvSpPr>
        <p:spPr>
          <a:xfrm>
            <a:off x="4991100" y="5562600"/>
            <a:ext cx="1600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atin typeface="Times New Roman" pitchFamily="18" charset="0"/>
              <a:cs typeface="Times New Roman" pitchFamily="18" charset="0"/>
            </a:endParaRPr>
          </a:p>
        </p:txBody>
      </p:sp>
      <p:sp>
        <p:nvSpPr>
          <p:cNvPr id="18" name="TextBox 65"/>
          <p:cNvSpPr txBox="1"/>
          <p:nvPr/>
        </p:nvSpPr>
        <p:spPr>
          <a:xfrm>
            <a:off x="1028700" y="4864650"/>
            <a:ext cx="14478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Times New Roman" pitchFamily="18" charset="0"/>
                <a:cs typeface="Times New Roman" pitchFamily="18" charset="0"/>
              </a:rPr>
              <a:t>Flat file model</a:t>
            </a:r>
            <a:endParaRPr lang="en-US" sz="1400" b="1" dirty="0">
              <a:latin typeface="Times New Roman" pitchFamily="18" charset="0"/>
              <a:cs typeface="Times New Roman" pitchFamily="18" charset="0"/>
            </a:endParaRPr>
          </a:p>
        </p:txBody>
      </p:sp>
      <p:sp>
        <p:nvSpPr>
          <p:cNvPr id="19" name="TextBox 66"/>
          <p:cNvSpPr txBox="1"/>
          <p:nvPr/>
        </p:nvSpPr>
        <p:spPr>
          <a:xfrm>
            <a:off x="3531754" y="4867005"/>
            <a:ext cx="17145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Times New Roman" pitchFamily="18" charset="0"/>
                <a:cs typeface="Times New Roman" pitchFamily="18" charset="0"/>
              </a:rPr>
              <a:t>Hierarchical Model</a:t>
            </a:r>
            <a:endParaRPr lang="en-US" sz="1400" b="1" dirty="0">
              <a:latin typeface="Times New Roman" pitchFamily="18" charset="0"/>
              <a:cs typeface="Times New Roman" pitchFamily="18" charset="0"/>
            </a:endParaRPr>
          </a:p>
        </p:txBody>
      </p:sp>
      <p:sp>
        <p:nvSpPr>
          <p:cNvPr id="20" name="TextBox 67"/>
          <p:cNvSpPr txBox="1"/>
          <p:nvPr/>
        </p:nvSpPr>
        <p:spPr>
          <a:xfrm>
            <a:off x="6477000" y="4861186"/>
            <a:ext cx="14478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Times New Roman" pitchFamily="18" charset="0"/>
                <a:cs typeface="Times New Roman" pitchFamily="18" charset="0"/>
              </a:rPr>
              <a:t>Network Model</a:t>
            </a:r>
            <a:endParaRPr lang="en-US" sz="1400" b="1" dirty="0">
              <a:latin typeface="Times New Roman" pitchFamily="18" charset="0"/>
              <a:cs typeface="Times New Roman" pitchFamily="18" charset="0"/>
            </a:endParaRPr>
          </a:p>
        </p:txBody>
      </p:sp>
      <p:sp>
        <p:nvSpPr>
          <p:cNvPr id="21" name="TextBox 68"/>
          <p:cNvSpPr txBox="1"/>
          <p:nvPr/>
        </p:nvSpPr>
        <p:spPr>
          <a:xfrm>
            <a:off x="5049982" y="5637309"/>
            <a:ext cx="17526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Times New Roman" pitchFamily="18" charset="0"/>
                <a:cs typeface="Times New Roman" pitchFamily="18" charset="0"/>
              </a:rPr>
              <a:t>Relational Model</a:t>
            </a:r>
            <a:endParaRPr lang="en-US" sz="1400" b="1" dirty="0">
              <a:latin typeface="Times New Roman" pitchFamily="18" charset="0"/>
              <a:cs typeface="Times New Roman" pitchFamily="18" charset="0"/>
            </a:endParaRPr>
          </a:p>
        </p:txBody>
      </p:sp>
      <p:sp>
        <p:nvSpPr>
          <p:cNvPr id="22" name="TextBox 69"/>
          <p:cNvSpPr txBox="1"/>
          <p:nvPr/>
        </p:nvSpPr>
        <p:spPr>
          <a:xfrm>
            <a:off x="2077027" y="5637310"/>
            <a:ext cx="14478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Times New Roman" pitchFamily="18" charset="0"/>
                <a:cs typeface="Times New Roman" pitchFamily="18" charset="0"/>
              </a:rPr>
              <a:t>Object Model</a:t>
            </a:r>
            <a:endParaRPr lang="en-US" sz="1400" b="1" dirty="0">
              <a:latin typeface="Times New Roman" pitchFamily="18" charset="0"/>
              <a:cs typeface="Times New Roman" pitchFamily="18" charset="0"/>
            </a:endParaRPr>
          </a:p>
        </p:txBody>
      </p:sp>
      <p:pic>
        <p:nvPicPr>
          <p:cNvPr id="23" name="Content Placeholder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0200" y="2057400"/>
            <a:ext cx="5305425" cy="2028825"/>
          </a:xfrm>
          <a:prstGeom prst="rect">
            <a:avLst/>
          </a:prstGeom>
        </p:spPr>
      </p:pic>
    </p:spTree>
    <p:extLst>
      <p:ext uri="{BB962C8B-B14F-4D97-AF65-F5344CB8AC3E}">
        <p14:creationId xmlns="" xmlns:p14="http://schemas.microsoft.com/office/powerpoint/2010/main" val="3658629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52600" y="457200"/>
            <a:ext cx="6019800" cy="990600"/>
          </a:xfrm>
        </p:spPr>
        <p:txBody>
          <a:bodyPr>
            <a:normAutofit/>
          </a:bodyPr>
          <a:lstStyle/>
          <a:p>
            <a:r>
              <a:rPr lang="en-US" sz="3200" b="1" u="sng" dirty="0" smtClean="0"/>
              <a:t> ACID PROPERTIES OF DATABASE</a:t>
            </a:r>
            <a:endParaRPr lang="en-US" sz="3200" b="1" u="sng" dirty="0"/>
          </a:p>
        </p:txBody>
      </p:sp>
      <p:pic>
        <p:nvPicPr>
          <p:cNvPr id="4" name="Picture 3" descr="Database-Transaction-in-ADO.NET-Hindi.png"/>
          <p:cNvPicPr>
            <a:picLocks noChangeAspect="1"/>
          </p:cNvPicPr>
          <p:nvPr/>
        </p:nvPicPr>
        <p:blipFill>
          <a:blip r:embed="rId2"/>
          <a:stretch>
            <a:fillRect/>
          </a:stretch>
        </p:blipFill>
        <p:spPr>
          <a:xfrm>
            <a:off x="685800" y="1427612"/>
            <a:ext cx="7696200" cy="4502232"/>
          </a:xfrm>
          <a:prstGeom prst="rect">
            <a:avLst/>
          </a:prstGeom>
        </p:spPr>
      </p:pic>
    </p:spTree>
    <p:extLst>
      <p:ext uri="{BB962C8B-B14F-4D97-AF65-F5344CB8AC3E}">
        <p14:creationId xmlns="" xmlns:p14="http://schemas.microsoft.com/office/powerpoint/2010/main" val="3845781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305991" y="404813"/>
            <a:ext cx="8262453" cy="863601"/>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solidFill>
              </a:rPr>
              <a:t>Terminologies</a:t>
            </a:r>
            <a:endParaRPr lang="en-US" sz="3200" b="1" dirty="0">
              <a:solidFill>
                <a:schemeClr val="accent1"/>
              </a:solidFill>
            </a:endParaRPr>
          </a:p>
        </p:txBody>
      </p:sp>
      <p:sp>
        <p:nvSpPr>
          <p:cNvPr id="4" name="Content Placeholder 2"/>
          <p:cNvSpPr>
            <a:spLocks noGrp="1"/>
          </p:cNvSpPr>
          <p:nvPr/>
        </p:nvSpPr>
        <p:spPr>
          <a:xfrm>
            <a:off x="656797" y="1268414"/>
            <a:ext cx="7560840" cy="5040313"/>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itchFamily="34" charset="0"/>
              <a:buChar char="•"/>
            </a:pPr>
            <a:r>
              <a:rPr lang="en-US" sz="2000" dirty="0" smtClean="0">
                <a:latin typeface="Verdana" pitchFamily="34" charset="0"/>
                <a:ea typeface="Verdana" pitchFamily="34" charset="0"/>
                <a:cs typeface="Verdana" pitchFamily="34" charset="0"/>
              </a:rPr>
              <a:t>Entity</a:t>
            </a:r>
          </a:p>
          <a:p>
            <a:pPr marL="342900" indent="-342900">
              <a:buFont typeface="Arial" pitchFamily="34" charset="0"/>
              <a:buChar char="•"/>
            </a:pPr>
            <a:r>
              <a:rPr lang="en-US" sz="2000" dirty="0" smtClean="0">
                <a:latin typeface="Verdana" pitchFamily="34" charset="0"/>
                <a:ea typeface="Verdana" pitchFamily="34" charset="0"/>
                <a:cs typeface="Verdana" pitchFamily="34" charset="0"/>
              </a:rPr>
              <a:t>Attribute</a:t>
            </a:r>
          </a:p>
          <a:p>
            <a:pPr marL="342900" indent="-342900">
              <a:buFont typeface="Arial" pitchFamily="34" charset="0"/>
              <a:buChar char="•"/>
            </a:pPr>
            <a:r>
              <a:rPr lang="en-US" sz="2000" dirty="0" smtClean="0">
                <a:latin typeface="Verdana" pitchFamily="34" charset="0"/>
                <a:ea typeface="Verdana" pitchFamily="34" charset="0"/>
                <a:cs typeface="Verdana" pitchFamily="34" charset="0"/>
              </a:rPr>
              <a:t>Domain</a:t>
            </a:r>
          </a:p>
          <a:p>
            <a:pPr marL="342900" indent="-342900">
              <a:buFont typeface="Arial" pitchFamily="34" charset="0"/>
              <a:buChar char="•"/>
            </a:pPr>
            <a:r>
              <a:rPr lang="en-US" sz="2000" dirty="0" smtClean="0">
                <a:latin typeface="Verdana" pitchFamily="34" charset="0"/>
                <a:ea typeface="Verdana" pitchFamily="34" charset="0"/>
                <a:cs typeface="Verdana" pitchFamily="34" charset="0"/>
              </a:rPr>
              <a:t>Tuple </a:t>
            </a:r>
          </a:p>
          <a:p>
            <a:pPr marL="342900" indent="-342900">
              <a:buFont typeface="Arial" pitchFamily="34" charset="0"/>
              <a:buChar char="•"/>
            </a:pPr>
            <a:r>
              <a:rPr lang="en-US" sz="2000" dirty="0" smtClean="0">
                <a:latin typeface="Verdana" pitchFamily="34" charset="0"/>
                <a:ea typeface="Verdana" pitchFamily="34" charset="0"/>
                <a:cs typeface="Verdana" pitchFamily="34" charset="0"/>
              </a:rPr>
              <a:t>Degree</a:t>
            </a:r>
          </a:p>
          <a:p>
            <a:pPr marL="342900" indent="-342900">
              <a:buFont typeface="Arial" pitchFamily="34" charset="0"/>
              <a:buChar char="•"/>
            </a:pPr>
            <a:r>
              <a:rPr lang="en-US" sz="2000" dirty="0" smtClean="0">
                <a:latin typeface="Verdana" pitchFamily="34" charset="0"/>
                <a:ea typeface="Verdana" pitchFamily="34" charset="0"/>
                <a:cs typeface="Verdana" pitchFamily="34" charset="0"/>
              </a:rPr>
              <a:t>Cardinality</a:t>
            </a:r>
          </a:p>
          <a:p>
            <a:pPr marL="342900" indent="-342900">
              <a:buFont typeface="Arial" pitchFamily="34" charset="0"/>
              <a:buChar char="•"/>
            </a:pPr>
            <a:r>
              <a:rPr lang="en-US" sz="2000" dirty="0" smtClean="0">
                <a:latin typeface="Verdana" pitchFamily="34" charset="0"/>
                <a:ea typeface="Verdana" pitchFamily="34" charset="0"/>
                <a:cs typeface="Verdana" pitchFamily="34" charset="0"/>
              </a:rPr>
              <a:t>Relational database</a:t>
            </a:r>
          </a:p>
          <a:p>
            <a:endParaRPr lang="en-US" sz="2000" b="1" dirty="0" smtClean="0">
              <a:latin typeface="Verdana" pitchFamily="34" charset="0"/>
              <a:ea typeface="Verdana" pitchFamily="34" charset="0"/>
              <a:cs typeface="Verdana" pitchFamily="34" charset="0"/>
            </a:endParaRPr>
          </a:p>
          <a:p>
            <a:pPr algn="ctr"/>
            <a:r>
              <a:rPr lang="en-US" sz="3200" b="1" dirty="0" smtClean="0">
                <a:solidFill>
                  <a:schemeClr val="accent1"/>
                </a:solidFill>
                <a:latin typeface="Verdana" pitchFamily="34" charset="0"/>
                <a:ea typeface="Verdana" pitchFamily="34" charset="0"/>
                <a:cs typeface="Verdana" pitchFamily="34" charset="0"/>
              </a:rPr>
              <a:t>Constraints</a:t>
            </a:r>
          </a:p>
          <a:p>
            <a:endParaRPr lang="en-US" sz="2000" dirty="0" smtClean="0">
              <a:solidFill>
                <a:schemeClr val="accent1"/>
              </a:solidFill>
              <a:latin typeface="Verdana" pitchFamily="34" charset="0"/>
              <a:ea typeface="Verdana" pitchFamily="34" charset="0"/>
              <a:cs typeface="Verdana" pitchFamily="34" charset="0"/>
            </a:endParaRPr>
          </a:p>
          <a:p>
            <a:pPr marL="342900" indent="-342900">
              <a:buFont typeface="Arial" pitchFamily="34" charset="0"/>
              <a:buChar char="•"/>
            </a:pPr>
            <a:r>
              <a:rPr lang="en-US" sz="2000" dirty="0">
                <a:latin typeface="Verdana" pitchFamily="34" charset="0"/>
                <a:ea typeface="Verdana" pitchFamily="34" charset="0"/>
                <a:cs typeface="Verdana" pitchFamily="34" charset="0"/>
              </a:rPr>
              <a:t>Not null</a:t>
            </a:r>
          </a:p>
          <a:p>
            <a:pPr marL="342900" indent="-342900">
              <a:buFont typeface="Arial" pitchFamily="34" charset="0"/>
              <a:buChar char="•"/>
            </a:pPr>
            <a:r>
              <a:rPr lang="en-US" sz="2000" dirty="0">
                <a:latin typeface="Verdana" pitchFamily="34" charset="0"/>
                <a:ea typeface="Verdana" pitchFamily="34" charset="0"/>
                <a:cs typeface="Verdana" pitchFamily="34" charset="0"/>
              </a:rPr>
              <a:t>Default</a:t>
            </a:r>
          </a:p>
          <a:p>
            <a:pPr marL="342900" indent="-342900">
              <a:buFont typeface="Arial" pitchFamily="34" charset="0"/>
              <a:buChar char="•"/>
            </a:pPr>
            <a:r>
              <a:rPr lang="en-US" sz="2000" dirty="0">
                <a:latin typeface="Verdana" pitchFamily="34" charset="0"/>
                <a:ea typeface="Verdana" pitchFamily="34" charset="0"/>
                <a:cs typeface="Verdana" pitchFamily="34" charset="0"/>
              </a:rPr>
              <a:t>Unique</a:t>
            </a:r>
          </a:p>
          <a:p>
            <a:pPr marL="342900" indent="-342900">
              <a:buFont typeface="Arial" pitchFamily="34" charset="0"/>
              <a:buChar char="•"/>
            </a:pPr>
            <a:r>
              <a:rPr lang="en-US" sz="2000" dirty="0">
                <a:latin typeface="Verdana" pitchFamily="34" charset="0"/>
                <a:ea typeface="Verdana" pitchFamily="34" charset="0"/>
                <a:cs typeface="Verdana" pitchFamily="34" charset="0"/>
              </a:rPr>
              <a:t>Primary key</a:t>
            </a:r>
          </a:p>
          <a:p>
            <a:pPr marL="342900" indent="-342900">
              <a:buFont typeface="Arial" pitchFamily="34" charset="0"/>
              <a:buChar char="•"/>
            </a:pPr>
            <a:r>
              <a:rPr lang="en-US" sz="2000" dirty="0">
                <a:latin typeface="Verdana" pitchFamily="34" charset="0"/>
                <a:ea typeface="Verdana" pitchFamily="34" charset="0"/>
                <a:cs typeface="Verdana" pitchFamily="34" charset="0"/>
              </a:rPr>
              <a:t>Foreign key</a:t>
            </a:r>
          </a:p>
          <a:p>
            <a:pPr marL="342900" indent="-342900">
              <a:buFont typeface="Arial" pitchFamily="34" charset="0"/>
              <a:buChar char="•"/>
            </a:pPr>
            <a:r>
              <a:rPr lang="en-US" sz="2000" dirty="0">
                <a:latin typeface="Verdana" pitchFamily="34" charset="0"/>
                <a:ea typeface="Verdana" pitchFamily="34" charset="0"/>
                <a:cs typeface="Verdana" pitchFamily="34" charset="0"/>
              </a:rPr>
              <a:t>Check</a:t>
            </a:r>
          </a:p>
          <a:p>
            <a:endParaRPr lang="en-US" sz="2000" dirty="0">
              <a:solidFill>
                <a:schemeClr val="accent1"/>
              </a:solidFill>
              <a:latin typeface="Verdana" pitchFamily="34" charset="0"/>
              <a:ea typeface="Verdana" pitchFamily="34" charset="0"/>
              <a:cs typeface="Verdana" pitchFamily="34" charset="0"/>
            </a:endParaRPr>
          </a:p>
          <a:p>
            <a:endParaRPr lang="en-US" sz="2000" dirty="0">
              <a:latin typeface="Verdana" pitchFamily="34" charset="0"/>
              <a:ea typeface="Verdana" pitchFamily="34" charset="0"/>
              <a:cs typeface="Verdana" pitchFamily="34" charset="0"/>
            </a:endParaRPr>
          </a:p>
          <a:p>
            <a:endParaRPr lang="en-US" sz="2000" dirty="0" smtClean="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p:txBody>
      </p:sp>
      <p:pic>
        <p:nvPicPr>
          <p:cNvPr id="5" name="Picture 4" descr="foreignkey.jpg"/>
          <p:cNvPicPr>
            <a:picLocks noChangeAspect="1"/>
          </p:cNvPicPr>
          <p:nvPr/>
        </p:nvPicPr>
        <p:blipFill>
          <a:blip r:embed="rId2"/>
          <a:stretch>
            <a:fillRect/>
          </a:stretch>
        </p:blipFill>
        <p:spPr>
          <a:xfrm>
            <a:off x="3810000" y="4038600"/>
            <a:ext cx="5029200" cy="2362200"/>
          </a:xfrm>
          <a:prstGeom prst="rect">
            <a:avLst/>
          </a:prstGeom>
        </p:spPr>
      </p:pic>
    </p:spTree>
    <p:extLst>
      <p:ext uri="{BB962C8B-B14F-4D97-AF65-F5344CB8AC3E}">
        <p14:creationId xmlns="" xmlns:p14="http://schemas.microsoft.com/office/powerpoint/2010/main" val="30376257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Rectangle 1"/>
          <p:cNvSpPr/>
          <p:nvPr/>
        </p:nvSpPr>
        <p:spPr>
          <a:xfrm>
            <a:off x="362000" y="1363682"/>
            <a:ext cx="8172400" cy="4801314"/>
          </a:xfrm>
          <a:prstGeom prst="rect">
            <a:avLst/>
          </a:prstGeom>
        </p:spPr>
        <p:txBody>
          <a:bodyPr wrap="square">
            <a:spAutoFit/>
          </a:bodyPr>
          <a:lstStyle/>
          <a:p>
            <a:pPr algn="just"/>
            <a:r>
              <a:rPr lang="en-US" dirty="0">
                <a:latin typeface="Verdana" pitchFamily="34" charset="0"/>
                <a:ea typeface="Verdana" pitchFamily="34" charset="0"/>
                <a:cs typeface="Verdana" pitchFamily="34" charset="0"/>
              </a:rPr>
              <a:t>Used to define “well-formed’ tables.</a:t>
            </a:r>
          </a:p>
          <a:p>
            <a:pPr algn="just"/>
            <a:endParaRPr lang="en-US" dirty="0">
              <a:latin typeface="Verdana" pitchFamily="34" charset="0"/>
              <a:ea typeface="Verdana" pitchFamily="34" charset="0"/>
              <a:cs typeface="Verdana" pitchFamily="34" charset="0"/>
            </a:endParaRPr>
          </a:p>
          <a:p>
            <a:pPr marL="285750" indent="-285750" algn="just">
              <a:buFont typeface="Arial" pitchFamily="34" charset="0"/>
              <a:buChar char="•"/>
            </a:pPr>
            <a:r>
              <a:rPr lang="en-US" b="1" dirty="0">
                <a:latin typeface="Verdana" pitchFamily="34" charset="0"/>
                <a:ea typeface="Verdana" pitchFamily="34" charset="0"/>
                <a:cs typeface="Verdana" pitchFamily="34" charset="0"/>
              </a:rPr>
              <a:t>1NF</a:t>
            </a:r>
            <a:r>
              <a:rPr lang="en-US" dirty="0">
                <a:latin typeface="Verdana" pitchFamily="34" charset="0"/>
                <a:ea typeface="Verdana" pitchFamily="34" charset="0"/>
                <a:cs typeface="Verdana" pitchFamily="34" charset="0"/>
              </a:rPr>
              <a:t> : </a:t>
            </a:r>
            <a:r>
              <a:rPr lang="en-IN" dirty="0">
                <a:latin typeface="Verdana" pitchFamily="34" charset="0"/>
                <a:ea typeface="Verdana" pitchFamily="34" charset="0"/>
                <a:cs typeface="Verdana" pitchFamily="34" charset="0"/>
              </a:rPr>
              <a:t>As per the rule of first normal form, an attribute (column) of a table cannot hold multiple values. It should hold only atomic values.</a:t>
            </a:r>
          </a:p>
          <a:p>
            <a:pPr marL="285750" indent="-285750" algn="just">
              <a:buFont typeface="Arial" pitchFamily="34" charset="0"/>
              <a:buChar char="•"/>
            </a:pPr>
            <a:endParaRPr lang="en-US" dirty="0">
              <a:latin typeface="Verdana" pitchFamily="34" charset="0"/>
              <a:ea typeface="Verdana" pitchFamily="34" charset="0"/>
              <a:cs typeface="Verdana" pitchFamily="34" charset="0"/>
            </a:endParaRPr>
          </a:p>
          <a:p>
            <a:pPr marL="285750" indent="-285750" algn="just">
              <a:buFont typeface="Arial" pitchFamily="34" charset="0"/>
              <a:buChar char="•"/>
            </a:pPr>
            <a:r>
              <a:rPr lang="en-US" b="1" dirty="0">
                <a:latin typeface="Verdana" pitchFamily="34" charset="0"/>
                <a:ea typeface="Verdana" pitchFamily="34" charset="0"/>
                <a:cs typeface="Verdana" pitchFamily="34" charset="0"/>
              </a:rPr>
              <a:t>2NF</a:t>
            </a:r>
            <a:r>
              <a:rPr lang="en-US" dirty="0">
                <a:latin typeface="Verdana" pitchFamily="34" charset="0"/>
                <a:ea typeface="Verdana" pitchFamily="34" charset="0"/>
                <a:cs typeface="Verdana" pitchFamily="34" charset="0"/>
              </a:rPr>
              <a:t> :</a:t>
            </a:r>
            <a:r>
              <a:rPr lang="en-IN" dirty="0">
                <a:latin typeface="Verdana" pitchFamily="34" charset="0"/>
                <a:ea typeface="Verdana" pitchFamily="34" charset="0"/>
                <a:cs typeface="Verdana" pitchFamily="34" charset="0"/>
              </a:rPr>
              <a:t> Table is in 1NF and No non-prime attribute is dependent on the proper subset of any candidate key of table.</a:t>
            </a:r>
          </a:p>
          <a:p>
            <a:pPr marL="285750" indent="-285750" algn="just">
              <a:buFont typeface="Arial" pitchFamily="34" charset="0"/>
              <a:buChar char="•"/>
            </a:pPr>
            <a:endParaRPr lang="en-US" dirty="0">
              <a:latin typeface="Verdana" pitchFamily="34" charset="0"/>
              <a:ea typeface="Verdana" pitchFamily="34" charset="0"/>
              <a:cs typeface="Verdana" pitchFamily="34" charset="0"/>
            </a:endParaRPr>
          </a:p>
          <a:p>
            <a:pPr marL="285750" indent="-285750" algn="just">
              <a:buFont typeface="Arial" pitchFamily="34" charset="0"/>
              <a:buChar char="•"/>
            </a:pPr>
            <a:r>
              <a:rPr lang="en-US" b="1" dirty="0">
                <a:latin typeface="Verdana" pitchFamily="34" charset="0"/>
                <a:ea typeface="Verdana" pitchFamily="34" charset="0"/>
                <a:cs typeface="Verdana" pitchFamily="34" charset="0"/>
              </a:rPr>
              <a:t>3NF</a:t>
            </a:r>
            <a:r>
              <a:rPr lang="en-US" dirty="0">
                <a:latin typeface="Verdana" pitchFamily="34" charset="0"/>
                <a:ea typeface="Verdana" pitchFamily="34" charset="0"/>
                <a:cs typeface="Verdana" pitchFamily="34" charset="0"/>
              </a:rPr>
              <a:t> : For 3NF, </a:t>
            </a:r>
            <a:r>
              <a:rPr lang="en-IN" dirty="0">
                <a:latin typeface="Verdana" pitchFamily="34" charset="0"/>
                <a:ea typeface="Verdana" pitchFamily="34" charset="0"/>
                <a:cs typeface="Verdana" pitchFamily="34" charset="0"/>
              </a:rPr>
              <a:t>Table must be in 2NF and Transitive functional dependency of non-prime attribute on any super key should be removed.</a:t>
            </a:r>
          </a:p>
          <a:p>
            <a:pPr marL="285750" indent="-285750" algn="just">
              <a:buFont typeface="Arial" pitchFamily="34" charset="0"/>
              <a:buChar char="•"/>
            </a:pPr>
            <a:endParaRPr lang="en-US" dirty="0">
              <a:latin typeface="Verdana" pitchFamily="34" charset="0"/>
              <a:ea typeface="Verdana" pitchFamily="34" charset="0"/>
              <a:cs typeface="Verdana" pitchFamily="34" charset="0"/>
            </a:endParaRPr>
          </a:p>
          <a:p>
            <a:pPr marL="285750" indent="-285750" algn="just">
              <a:buFont typeface="Arial" pitchFamily="34" charset="0"/>
              <a:buChar char="•"/>
            </a:pPr>
            <a:r>
              <a:rPr lang="en-US" b="1" dirty="0">
                <a:latin typeface="Verdana" pitchFamily="34" charset="0"/>
                <a:ea typeface="Verdana" pitchFamily="34" charset="0"/>
                <a:cs typeface="Verdana" pitchFamily="34" charset="0"/>
              </a:rPr>
              <a:t>BCNF</a:t>
            </a:r>
            <a:r>
              <a:rPr lang="en-US" dirty="0">
                <a:latin typeface="Verdana" pitchFamily="34" charset="0"/>
                <a:ea typeface="Verdana" pitchFamily="34" charset="0"/>
                <a:cs typeface="Verdana" pitchFamily="34" charset="0"/>
              </a:rPr>
              <a:t> : </a:t>
            </a:r>
            <a:r>
              <a:rPr lang="en-IN" dirty="0">
                <a:latin typeface="Verdana" pitchFamily="34" charset="0"/>
                <a:ea typeface="Verdana" pitchFamily="34" charset="0"/>
                <a:cs typeface="Verdana" pitchFamily="34" charset="0"/>
              </a:rPr>
              <a:t>It is an advance version of 3NF that’s why it is also referred as 3.5NF. BCNF is stricter than 3NF. A table complies with BCNF if it is in 3NF and </a:t>
            </a:r>
            <a:r>
              <a:rPr lang="en-IN" dirty="0" smtClean="0">
                <a:latin typeface="Verdana" pitchFamily="34" charset="0"/>
                <a:ea typeface="Verdana" pitchFamily="34" charset="0"/>
                <a:cs typeface="Verdana" pitchFamily="34" charset="0"/>
              </a:rPr>
              <a:t>for every</a:t>
            </a:r>
            <a:r>
              <a:rPr lang="en-IN" dirty="0">
                <a:latin typeface="Verdana" pitchFamily="34" charset="0"/>
                <a:ea typeface="Verdana" pitchFamily="34" charset="0"/>
                <a:cs typeface="Verdana" pitchFamily="34" charset="0"/>
              </a:rPr>
              <a:t> functional dependency X-&gt;Y, X should be the super key of the table.</a:t>
            </a:r>
            <a:endParaRPr lang="en-US" dirty="0">
              <a:latin typeface="Verdana" pitchFamily="34" charset="0"/>
              <a:ea typeface="Verdana" pitchFamily="34" charset="0"/>
              <a:cs typeface="Verdana" pitchFamily="34" charset="0"/>
            </a:endParaRPr>
          </a:p>
        </p:txBody>
      </p:sp>
      <p:sp>
        <p:nvSpPr>
          <p:cNvPr id="1048760" name="TextBox 4"/>
          <p:cNvSpPr txBox="1"/>
          <p:nvPr/>
        </p:nvSpPr>
        <p:spPr>
          <a:xfrm>
            <a:off x="2971800" y="329625"/>
            <a:ext cx="3693368" cy="584775"/>
          </a:xfrm>
          <a:prstGeom prst="rect">
            <a:avLst/>
          </a:prstGeom>
          <a:noFill/>
        </p:spPr>
        <p:txBody>
          <a:bodyPr wrap="square" rtlCol="0">
            <a:spAutoFit/>
          </a:bodyPr>
          <a:lstStyle/>
          <a:p>
            <a:r>
              <a:rPr lang="en-US" sz="3200" b="1" dirty="0">
                <a:solidFill>
                  <a:schemeClr val="accent1"/>
                </a:solidFill>
                <a:latin typeface="Verdana" pitchFamily="34" charset="0"/>
                <a:ea typeface="Verdana" pitchFamily="34" charset="0"/>
                <a:cs typeface="Verdana" pitchFamily="34" charset="0"/>
              </a:rPr>
              <a:t>Normalization</a:t>
            </a:r>
            <a:endParaRPr lang="en-IN" sz="3200" b="1" dirty="0">
              <a:solidFill>
                <a:schemeClr val="accent1"/>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Title 1"/>
          <p:cNvSpPr>
            <a:spLocks noGrp="1"/>
          </p:cNvSpPr>
          <p:nvPr>
            <p:ph type="title"/>
          </p:nvPr>
        </p:nvSpPr>
        <p:spPr>
          <a:xfrm>
            <a:off x="323528" y="126999"/>
            <a:ext cx="8262453" cy="863601"/>
          </a:xfrm>
        </p:spPr>
        <p:txBody>
          <a:bodyPr>
            <a:noAutofit/>
          </a:bodyPr>
          <a:lstStyle/>
          <a:p>
            <a:r>
              <a:rPr lang="en-US" sz="3200" b="1" dirty="0">
                <a:latin typeface="Verdana" pitchFamily="34" charset="0"/>
                <a:ea typeface="Verdana" pitchFamily="34" charset="0"/>
                <a:cs typeface="Verdana" pitchFamily="34" charset="0"/>
                <a:sym typeface="+mn-ea"/>
              </a:rPr>
              <a:t/>
            </a:r>
            <a:br>
              <a:rPr lang="en-US" sz="3200" b="1" dirty="0">
                <a:latin typeface="Verdana" pitchFamily="34" charset="0"/>
                <a:ea typeface="Verdana" pitchFamily="34" charset="0"/>
                <a:cs typeface="Verdana" pitchFamily="34" charset="0"/>
                <a:sym typeface="+mn-ea"/>
              </a:rPr>
            </a:br>
            <a:r>
              <a:rPr lang="en-US" sz="3200" b="1" dirty="0">
                <a:latin typeface="Verdana" pitchFamily="34" charset="0"/>
                <a:ea typeface="Verdana" pitchFamily="34" charset="0"/>
                <a:cs typeface="Verdana" pitchFamily="34" charset="0"/>
                <a:sym typeface="+mn-ea"/>
              </a:rPr>
              <a:t> </a:t>
            </a:r>
            <a:r>
              <a:rPr lang="en-US" sz="3200" b="1" dirty="0">
                <a:solidFill>
                  <a:schemeClr val="accent1"/>
                </a:solidFill>
                <a:latin typeface="Verdana" pitchFamily="34" charset="0"/>
                <a:ea typeface="Verdana" pitchFamily="34" charset="0"/>
                <a:cs typeface="Verdana" pitchFamily="34" charset="0"/>
                <a:sym typeface="+mn-ea"/>
              </a:rPr>
              <a:t>SQL (STRUCTURED QUERY LANGUAGE)</a:t>
            </a:r>
            <a:r>
              <a:rPr lang="en-US" sz="3200" b="1" dirty="0">
                <a:solidFill>
                  <a:schemeClr val="accent1"/>
                </a:solidFill>
                <a:latin typeface="Verdana" pitchFamily="34" charset="0"/>
                <a:ea typeface="Verdana" pitchFamily="34" charset="0"/>
                <a:cs typeface="Verdana" pitchFamily="34" charset="0"/>
              </a:rPr>
              <a:t/>
            </a:r>
            <a:br>
              <a:rPr lang="en-US" sz="3200" b="1" dirty="0">
                <a:solidFill>
                  <a:schemeClr val="accent1"/>
                </a:solidFill>
                <a:latin typeface="Verdana" pitchFamily="34" charset="0"/>
                <a:ea typeface="Verdana" pitchFamily="34" charset="0"/>
                <a:cs typeface="Verdana" pitchFamily="34" charset="0"/>
              </a:rPr>
            </a:br>
            <a:endParaRPr lang="en-IN" sz="3200" b="1" dirty="0">
              <a:solidFill>
                <a:schemeClr val="accent1"/>
              </a:solidFill>
              <a:latin typeface="Verdana" pitchFamily="34" charset="0"/>
              <a:ea typeface="Verdana" pitchFamily="34" charset="0"/>
              <a:cs typeface="Verdana" pitchFamily="34" charset="0"/>
            </a:endParaRPr>
          </a:p>
        </p:txBody>
      </p:sp>
      <p:sp>
        <p:nvSpPr>
          <p:cNvPr id="1048765" name="Text Placeholder 2"/>
          <p:cNvSpPr>
            <a:spLocks noGrp="1"/>
          </p:cNvSpPr>
          <p:nvPr>
            <p:ph type="body" sz="quarter" idx="11"/>
          </p:nvPr>
        </p:nvSpPr>
        <p:spPr>
          <a:xfrm>
            <a:off x="179512" y="1266825"/>
            <a:ext cx="8649335" cy="2466975"/>
          </a:xfrm>
        </p:spPr>
        <p:txBody>
          <a:bodyPr wrap="square">
            <a:normAutofit/>
          </a:bodyPr>
          <a:lstStyle/>
          <a:p>
            <a:pPr marL="342900" indent="-342900" algn="just">
              <a:lnSpc>
                <a:spcPct val="170000"/>
              </a:lnSpc>
              <a:buFont typeface="Arial" panose="020B0604020202020204" pitchFamily="34" charset="0"/>
              <a:buChar char="•"/>
            </a:pPr>
            <a:r>
              <a:rPr lang="en-IN" sz="1800" b="0" dirty="0">
                <a:solidFill>
                  <a:schemeClr val="tx1"/>
                </a:solidFill>
                <a:latin typeface="Verdana" pitchFamily="34" charset="0"/>
                <a:ea typeface="Verdana" pitchFamily="34" charset="0"/>
                <a:cs typeface="Verdana" pitchFamily="34" charset="0"/>
              </a:rPr>
              <a:t>SQL (Structured Query Language) is a computer language aimed to store, manipulate, and query data stored in relational databases. </a:t>
            </a:r>
          </a:p>
          <a:p>
            <a:pPr algn="just"/>
            <a:endParaRPr lang="en-IN" sz="1800" b="0" dirty="0">
              <a:solidFill>
                <a:schemeClr val="tx1"/>
              </a:solidFill>
              <a:latin typeface="Verdana" pitchFamily="34" charset="0"/>
              <a:ea typeface="Verdana" pitchFamily="34" charset="0"/>
              <a:cs typeface="Verdana" pitchFamily="34" charset="0"/>
            </a:endParaRPr>
          </a:p>
        </p:txBody>
      </p:sp>
      <p:pic>
        <p:nvPicPr>
          <p:cNvPr id="6" name="Picture 5" descr="Untitled.png"/>
          <p:cNvPicPr>
            <a:picLocks noChangeAspect="1"/>
          </p:cNvPicPr>
          <p:nvPr/>
        </p:nvPicPr>
        <p:blipFill>
          <a:blip r:embed="rId2"/>
          <a:stretch>
            <a:fillRect/>
          </a:stretch>
        </p:blipFill>
        <p:spPr>
          <a:xfrm>
            <a:off x="609600" y="2478644"/>
            <a:ext cx="8305800" cy="430315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851920" y="1628800"/>
            <a:ext cx="4914082" cy="1182207"/>
          </a:xfrm>
        </p:spPr>
        <p:txBody>
          <a:bodyPr>
            <a:normAutofit/>
          </a:bodyPr>
          <a:lstStyle/>
          <a:p>
            <a:r>
              <a:rPr lang="en-US" sz="3200" b="1" dirty="0" smtClean="0">
                <a:solidFill>
                  <a:schemeClr val="bg1"/>
                </a:solidFill>
                <a:latin typeface="Verdana" pitchFamily="34" charset="0"/>
                <a:ea typeface="Verdana" pitchFamily="34" charset="0"/>
                <a:cs typeface="Verdana" pitchFamily="34" charset="0"/>
              </a:rPr>
              <a:t>APPLICATION</a:t>
            </a:r>
            <a:endParaRPr lang="en-IN" sz="3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991802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9512" y="260648"/>
            <a:ext cx="9144000" cy="1001713"/>
          </a:xfrm>
        </p:spPr>
        <p:txBody>
          <a:bodyPr>
            <a:normAutofit/>
          </a:bodyPr>
          <a:lstStyle/>
          <a:p>
            <a:r>
              <a:rPr lang="en-US" sz="3200" b="1" dirty="0" smtClean="0">
                <a:solidFill>
                  <a:schemeClr val="tx2">
                    <a:lumMod val="60000"/>
                    <a:lumOff val="40000"/>
                  </a:schemeClr>
                </a:solidFill>
                <a:latin typeface="Verdana" pitchFamily="34" charset="0"/>
                <a:ea typeface="Verdana" pitchFamily="34" charset="0"/>
                <a:cs typeface="Verdana" pitchFamily="34" charset="0"/>
              </a:rPr>
              <a:t>Introduction</a:t>
            </a:r>
            <a:r>
              <a:rPr lang="en-US" sz="3200" b="1" dirty="0" smtClean="0">
                <a:solidFill>
                  <a:schemeClr val="accent1">
                    <a:lumMod val="75000"/>
                  </a:schemeClr>
                </a:solidFill>
                <a:latin typeface="Times New Roman" pitchFamily="18" charset="0"/>
                <a:cs typeface="Times New Roman" pitchFamily="18" charset="0"/>
              </a:rPr>
              <a:t>	</a:t>
            </a:r>
            <a:endParaRPr lang="en-US" sz="3200" b="1"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395536" y="1340768"/>
            <a:ext cx="8748464" cy="4798095"/>
          </a:xfrm>
        </p:spPr>
        <p:txBody>
          <a:bodyPr>
            <a:normAutofit/>
          </a:bodyPr>
          <a:lstStyle/>
          <a:p>
            <a:pPr>
              <a:lnSpc>
                <a:spcPct val="100000"/>
              </a:lnSpc>
            </a:pPr>
            <a:r>
              <a:rPr lang="en-US" sz="2200" dirty="0" smtClean="0">
                <a:latin typeface="Verdana" pitchFamily="34" charset="0"/>
                <a:ea typeface="Verdana" pitchFamily="34" charset="0"/>
                <a:cs typeface="Verdana" pitchFamily="34" charset="0"/>
              </a:rPr>
              <a:t>Components of Application</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Presentation logic</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Business logic</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Data persistence logic</a:t>
            </a:r>
          </a:p>
          <a:p>
            <a:pPr>
              <a:lnSpc>
                <a:spcPct val="100000"/>
              </a:lnSpc>
            </a:pPr>
            <a:endParaRPr lang="en-US" sz="2200" dirty="0" smtClean="0">
              <a:latin typeface="Verdana" pitchFamily="34" charset="0"/>
              <a:ea typeface="Verdana" pitchFamily="34" charset="0"/>
              <a:cs typeface="Verdana" pitchFamily="34" charset="0"/>
            </a:endParaRPr>
          </a:p>
        </p:txBody>
      </p:sp>
      <p:graphicFrame>
        <p:nvGraphicFramePr>
          <p:cNvPr id="6" name="Diagram 5"/>
          <p:cNvGraphicFramePr/>
          <p:nvPr/>
        </p:nvGraphicFramePr>
        <p:xfrm>
          <a:off x="1295400" y="2362200"/>
          <a:ext cx="7086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1762007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Title 1"/>
          <p:cNvSpPr>
            <a:spLocks noGrp="1"/>
          </p:cNvSpPr>
          <p:nvPr>
            <p:ph type="title"/>
          </p:nvPr>
        </p:nvSpPr>
        <p:spPr>
          <a:xfrm>
            <a:off x="1447800" y="152400"/>
            <a:ext cx="8229600" cy="1143000"/>
          </a:xfrm>
        </p:spPr>
        <p:txBody>
          <a:bodyPr>
            <a:normAutofit/>
          </a:bodyPr>
          <a:lstStyle/>
          <a:p>
            <a:r>
              <a:rPr lang="en-US" sz="3200" b="1" dirty="0">
                <a:solidFill>
                  <a:schemeClr val="accent1"/>
                </a:solidFill>
                <a:latin typeface="Verdana" pitchFamily="34" charset="0"/>
                <a:ea typeface="Verdana" pitchFamily="34" charset="0"/>
                <a:cs typeface="Verdana" pitchFamily="34" charset="0"/>
                <a:sym typeface="+mn-ea"/>
              </a:rPr>
              <a:t>COMPILED VS INTERPRETED</a:t>
            </a:r>
            <a:endParaRPr lang="en-US" sz="3200" b="1" dirty="0">
              <a:latin typeface="Verdana" pitchFamily="34" charset="0"/>
              <a:ea typeface="Verdana" pitchFamily="34" charset="0"/>
              <a:cs typeface="Verdana" pitchFamily="34" charset="0"/>
            </a:endParaRPr>
          </a:p>
        </p:txBody>
      </p:sp>
      <p:pic>
        <p:nvPicPr>
          <p:cNvPr id="2097207" name="Picture 2" descr="https://lh3.googleusercontent.com/_PbHx0ms2PGSjcjXhmGmDgwCHXZ8_vs9QizjBqnu5w6qEly8wg2Qo5ObaQdSizF9ArzC_mYQ7CoReGNY96yxosDmvyzMCMR6zvqhr9n1mKuHJ3dXu9uDIccS79wt2dIMPkiWwJ_FbWA"/>
          <p:cNvPicPr>
            <a:picLocks noChangeAspect="1" noChangeArrowheads="1"/>
          </p:cNvPicPr>
          <p:nvPr/>
        </p:nvPicPr>
        <p:blipFill>
          <a:blip r:embed="rId2"/>
          <a:srcRect/>
          <a:stretch>
            <a:fillRect/>
          </a:stretch>
        </p:blipFill>
        <p:spPr bwMode="auto">
          <a:xfrm>
            <a:off x="539552" y="1340768"/>
            <a:ext cx="8136904" cy="4600576"/>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971800" y="304800"/>
            <a:ext cx="3620820" cy="86360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200" b="1" dirty="0" smtClean="0">
                <a:solidFill>
                  <a:schemeClr val="tx2">
                    <a:lumMod val="60000"/>
                    <a:lumOff val="40000"/>
                  </a:schemeClr>
                </a:solidFill>
              </a:rPr>
              <a:t>Application</a:t>
            </a:r>
            <a:endParaRPr lang="en-US" sz="3200" b="1" dirty="0">
              <a:solidFill>
                <a:schemeClr val="tx2">
                  <a:lumMod val="60000"/>
                  <a:lumOff val="40000"/>
                </a:schemeClr>
              </a:solidFill>
            </a:endParaRPr>
          </a:p>
        </p:txBody>
      </p:sp>
      <p:sp>
        <p:nvSpPr>
          <p:cNvPr id="3" name="Content Placeholder 2"/>
          <p:cNvSpPr>
            <a:spLocks noGrp="1"/>
          </p:cNvSpPr>
          <p:nvPr/>
        </p:nvSpPr>
        <p:spPr>
          <a:xfrm>
            <a:off x="304801" y="1208087"/>
            <a:ext cx="7848599" cy="5040313"/>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sz="2000" b="1" dirty="0" smtClean="0">
                <a:latin typeface="Verdana" pitchFamily="34" charset="0"/>
                <a:ea typeface="Verdana" pitchFamily="34" charset="0"/>
                <a:cs typeface="Verdana" pitchFamily="34" charset="0"/>
              </a:rPr>
              <a:t>Life cycle of application:</a:t>
            </a:r>
          </a:p>
          <a:p>
            <a:pPr algn="just">
              <a:lnSpc>
                <a:spcPct val="100000"/>
              </a:lnSpc>
            </a:pPr>
            <a:endParaRPr lang="en-US" sz="2000" dirty="0" smtClean="0">
              <a:latin typeface="Times New Roman" pitchFamily="18" charset="0"/>
              <a:ea typeface="Verdana" pitchFamily="34" charset="0"/>
              <a:cs typeface="Times New Roman" pitchFamily="18" charset="0"/>
            </a:endParaRPr>
          </a:p>
          <a:p>
            <a:pPr marL="342900" indent="-342900" algn="just">
              <a:lnSpc>
                <a:spcPct val="100000"/>
              </a:lnSpc>
              <a:buFont typeface="Wingdings" pitchFamily="2" charset="2"/>
              <a:buChar char="§"/>
            </a:pPr>
            <a:r>
              <a:rPr lang="en-US" sz="2000" dirty="0" smtClean="0">
                <a:latin typeface="Times New Roman" pitchFamily="18" charset="0"/>
                <a:ea typeface="Verdana" pitchFamily="34" charset="0"/>
                <a:cs typeface="Times New Roman" pitchFamily="18" charset="0"/>
              </a:rPr>
              <a:t>Requirement gathering</a:t>
            </a:r>
          </a:p>
          <a:p>
            <a:pPr marL="342900" indent="-342900" algn="just">
              <a:lnSpc>
                <a:spcPct val="100000"/>
              </a:lnSpc>
              <a:buFont typeface="Wingdings" pitchFamily="2" charset="2"/>
              <a:buChar char="§"/>
            </a:pPr>
            <a:r>
              <a:rPr lang="en-US" sz="2000" dirty="0" smtClean="0">
                <a:latin typeface="Times New Roman" pitchFamily="18" charset="0"/>
                <a:ea typeface="Verdana" pitchFamily="34" charset="0"/>
                <a:cs typeface="Times New Roman" pitchFamily="18" charset="0"/>
              </a:rPr>
              <a:t>Design</a:t>
            </a:r>
          </a:p>
          <a:p>
            <a:pPr marL="342900" indent="-342900" algn="just">
              <a:lnSpc>
                <a:spcPct val="100000"/>
              </a:lnSpc>
              <a:buFont typeface="Wingdings" pitchFamily="2" charset="2"/>
              <a:buChar char="§"/>
            </a:pPr>
            <a:r>
              <a:rPr lang="en-US" sz="2000" dirty="0" smtClean="0">
                <a:latin typeface="Times New Roman" pitchFamily="18" charset="0"/>
                <a:ea typeface="Verdana" pitchFamily="34" charset="0"/>
                <a:cs typeface="Times New Roman" pitchFamily="18" charset="0"/>
              </a:rPr>
              <a:t>Build and test</a:t>
            </a:r>
          </a:p>
          <a:p>
            <a:pPr marL="342900" indent="-342900" algn="just">
              <a:lnSpc>
                <a:spcPct val="100000"/>
              </a:lnSpc>
              <a:buFont typeface="Wingdings" pitchFamily="2" charset="2"/>
              <a:buChar char="§"/>
            </a:pPr>
            <a:r>
              <a:rPr lang="en-US" sz="2000" dirty="0" smtClean="0">
                <a:latin typeface="Times New Roman" pitchFamily="18" charset="0"/>
                <a:ea typeface="Verdana" pitchFamily="34" charset="0"/>
                <a:cs typeface="Times New Roman" pitchFamily="18" charset="0"/>
              </a:rPr>
              <a:t>Deploy</a:t>
            </a:r>
          </a:p>
          <a:p>
            <a:pPr marL="342900" indent="-342900" algn="just">
              <a:lnSpc>
                <a:spcPct val="100000"/>
              </a:lnSpc>
              <a:buFont typeface="Wingdings" pitchFamily="2" charset="2"/>
              <a:buChar char="§"/>
            </a:pPr>
            <a:r>
              <a:rPr lang="en-US" sz="2000" dirty="0" smtClean="0">
                <a:latin typeface="Times New Roman" pitchFamily="18" charset="0"/>
                <a:ea typeface="Verdana" pitchFamily="34" charset="0"/>
                <a:cs typeface="Times New Roman" pitchFamily="18" charset="0"/>
              </a:rPr>
              <a:t>Maintenance</a:t>
            </a:r>
          </a:p>
          <a:p>
            <a:pPr marL="342900" indent="-342900" algn="just">
              <a:lnSpc>
                <a:spcPct val="100000"/>
              </a:lnSpc>
              <a:buFont typeface="Wingdings" pitchFamily="2" charset="2"/>
              <a:buChar char="§"/>
            </a:pPr>
            <a:endParaRPr lang="en-US" sz="2000" b="1" dirty="0" smtClean="0">
              <a:latin typeface="Times New Roman" pitchFamily="18" charset="0"/>
              <a:ea typeface="Verdana" pitchFamily="34" charset="0"/>
              <a:cs typeface="Times New Roman" pitchFamily="18" charset="0"/>
            </a:endParaRPr>
          </a:p>
          <a:p>
            <a:pPr algn="just">
              <a:lnSpc>
                <a:spcPct val="100000"/>
              </a:lnSpc>
            </a:pPr>
            <a:r>
              <a:rPr lang="en-US" sz="2000" b="1" dirty="0" smtClean="0">
                <a:latin typeface="Verdana" pitchFamily="34" charset="0"/>
                <a:ea typeface="Verdana" pitchFamily="34" charset="0"/>
                <a:cs typeface="Verdana" pitchFamily="34" charset="0"/>
              </a:rPr>
              <a:t>Application Programming Interface:</a:t>
            </a:r>
          </a:p>
          <a:p>
            <a:pPr algn="just">
              <a:lnSpc>
                <a:spcPct val="100000"/>
              </a:lnSpc>
            </a:pPr>
            <a:r>
              <a:rPr lang="en-US" sz="2000" dirty="0" smtClean="0">
                <a:latin typeface="Times New Roman" pitchFamily="18" charset="0"/>
                <a:ea typeface="Verdana" pitchFamily="34" charset="0"/>
                <a:cs typeface="Times New Roman" pitchFamily="18" charset="0"/>
              </a:rPr>
              <a:t>    </a:t>
            </a:r>
          </a:p>
          <a:p>
            <a:pPr algn="just">
              <a:lnSpc>
                <a:spcPct val="100000"/>
              </a:lnSpc>
            </a:pPr>
            <a:r>
              <a:rPr lang="en-US" sz="2000" dirty="0" smtClean="0">
                <a:latin typeface="Times New Roman" pitchFamily="18" charset="0"/>
                <a:ea typeface="Verdana" pitchFamily="34" charset="0"/>
                <a:cs typeface="Times New Roman" pitchFamily="18" charset="0"/>
              </a:rPr>
              <a:t>An application program interface (API) is code that allows two software programs to communicate with each other.</a:t>
            </a:r>
          </a:p>
          <a:p>
            <a:pPr algn="just">
              <a:lnSpc>
                <a:spcPct val="100000"/>
              </a:lnSpc>
            </a:pPr>
            <a:endParaRPr lang="en-US" sz="2000" dirty="0">
              <a:latin typeface="Times New Roman" pitchFamily="18" charset="0"/>
              <a:ea typeface="Verdana" pitchFamily="34" charset="0"/>
              <a:cs typeface="Times New Roman" pitchFamily="18" charset="0"/>
            </a:endParaRPr>
          </a:p>
        </p:txBody>
      </p:sp>
      <p:pic>
        <p:nvPicPr>
          <p:cNvPr id="6" name="Picture 5" descr="GraphicsViewer.png"/>
          <p:cNvPicPr>
            <a:picLocks noChangeAspect="1"/>
          </p:cNvPicPr>
          <p:nvPr/>
        </p:nvPicPr>
        <p:blipFill>
          <a:blip r:embed="rId2"/>
          <a:stretch>
            <a:fillRect/>
          </a:stretch>
        </p:blipFill>
        <p:spPr>
          <a:xfrm>
            <a:off x="3886200" y="762000"/>
            <a:ext cx="5257800" cy="3276600"/>
          </a:xfrm>
          <a:prstGeom prst="rect">
            <a:avLst/>
          </a:prstGeom>
        </p:spPr>
      </p:pic>
    </p:spTree>
    <p:extLst>
      <p:ext uri="{BB962C8B-B14F-4D97-AF65-F5344CB8AC3E}">
        <p14:creationId xmlns="" xmlns:p14="http://schemas.microsoft.com/office/powerpoint/2010/main" val="3037625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86000" y="1828800"/>
            <a:ext cx="4724400" cy="4241125"/>
          </a:xfrm>
          <a:prstGeom prst="rect">
            <a:avLst/>
          </a:prstGeom>
        </p:spPr>
      </p:pic>
      <p:sp>
        <p:nvSpPr>
          <p:cNvPr id="14" name="Title 1"/>
          <p:cNvSpPr txBox="1">
            <a:spLocks/>
          </p:cNvSpPr>
          <p:nvPr/>
        </p:nvSpPr>
        <p:spPr>
          <a:xfrm>
            <a:off x="381000" y="381000"/>
            <a:ext cx="8229600" cy="608112"/>
          </a:xfrm>
          <a:prstGeom prst="rect">
            <a:avLst/>
          </a:prstGeom>
        </p:spPr>
        <p:txBody>
          <a:bodyP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rgbClr val="0070C0"/>
                </a:solidFill>
              </a:rPr>
              <a:t>INPUT DEVICES </a:t>
            </a:r>
            <a:endParaRPr lang="en-US" sz="3200" b="1" dirty="0">
              <a:solidFill>
                <a:srgbClr val="0070C0"/>
              </a:solidFill>
            </a:endParaRPr>
          </a:p>
        </p:txBody>
      </p:sp>
      <p:sp>
        <p:nvSpPr>
          <p:cNvPr id="16" name="TextBox 15"/>
          <p:cNvSpPr txBox="1"/>
          <p:nvPr/>
        </p:nvSpPr>
        <p:spPr>
          <a:xfrm>
            <a:off x="304800" y="1066800"/>
            <a:ext cx="2819400" cy="400110"/>
          </a:xfrm>
          <a:prstGeom prst="rect">
            <a:avLst/>
          </a:prstGeom>
          <a:noFill/>
        </p:spPr>
        <p:txBody>
          <a:bodyPr wrap="square" rtlCol="0">
            <a:spAutoFit/>
          </a:bodyPr>
          <a:lstStyle/>
          <a:p>
            <a:pPr algn="ctr"/>
            <a:r>
              <a:rPr lang="en-US" sz="2000" b="1" dirty="0" smtClean="0">
                <a:solidFill>
                  <a:srgbClr val="0A0D14"/>
                </a:solidFill>
                <a:latin typeface="Times New Roman" pitchFamily="18" charset="0"/>
                <a:cs typeface="Times New Roman" pitchFamily="18" charset="0"/>
              </a:rPr>
              <a:t>Flatbed scanner</a:t>
            </a:r>
            <a:endParaRPr lang="en-US" sz="2000" b="1" dirty="0">
              <a:solidFill>
                <a:srgbClr val="0A0D14"/>
              </a:solidFill>
              <a:latin typeface="Times New Roman" pitchFamily="18" charset="0"/>
              <a:cs typeface="Times New Roman" pitchFamily="18" charset="0"/>
            </a:endParaRPr>
          </a:p>
        </p:txBody>
      </p:sp>
      <p:sp>
        <p:nvSpPr>
          <p:cNvPr id="17" name="TextBox 16"/>
          <p:cNvSpPr txBox="1"/>
          <p:nvPr/>
        </p:nvSpPr>
        <p:spPr>
          <a:xfrm>
            <a:off x="381000" y="1066800"/>
            <a:ext cx="3039615" cy="400110"/>
          </a:xfrm>
          <a:prstGeom prst="rect">
            <a:avLst/>
          </a:prstGeom>
          <a:noFill/>
        </p:spPr>
        <p:txBody>
          <a:bodyPr wrap="none" rtlCol="0">
            <a:spAutoFit/>
          </a:bodyPr>
          <a:lstStyle/>
          <a:p>
            <a:r>
              <a:rPr lang="en-US" sz="2000" b="1" dirty="0" smtClean="0">
                <a:latin typeface="Times New Roman" pitchFamily="18" charset="0"/>
                <a:cs typeface="Times New Roman" pitchFamily="18" charset="0"/>
              </a:rPr>
              <a:t>Cathode ray tube monitor</a:t>
            </a:r>
            <a:endParaRPr lang="en-IN" sz="2000" dirty="0"/>
          </a:p>
        </p:txBody>
      </p:sp>
      <p:sp>
        <p:nvSpPr>
          <p:cNvPr id="19" name="TextBox 18"/>
          <p:cNvSpPr txBox="1"/>
          <p:nvPr/>
        </p:nvSpPr>
        <p:spPr>
          <a:xfrm>
            <a:off x="990600" y="1066800"/>
            <a:ext cx="1752600" cy="400110"/>
          </a:xfrm>
          <a:prstGeom prst="rect">
            <a:avLst/>
          </a:prstGeom>
          <a:noFill/>
        </p:spPr>
        <p:txBody>
          <a:bodyPr wrap="square" rtlCol="0">
            <a:spAutoFit/>
          </a:bodyPr>
          <a:lstStyle/>
          <a:p>
            <a:r>
              <a:rPr lang="en-IN" sz="2000" b="1" dirty="0" smtClean="0">
                <a:latin typeface="Times New Roman" pitchFamily="18" charset="0"/>
                <a:cs typeface="Times New Roman" pitchFamily="18" charset="0"/>
              </a:rPr>
              <a:t>Inkjet printer</a:t>
            </a:r>
            <a:endParaRPr lang="en-IN" sz="2000" b="1" dirty="0">
              <a:latin typeface="Times New Roman" pitchFamily="18" charset="0"/>
              <a:cs typeface="Times New Roman" pitchFamily="18" charset="0"/>
            </a:endParaRPr>
          </a:p>
        </p:txBody>
      </p:sp>
      <p:pic>
        <p:nvPicPr>
          <p:cNvPr id="20" name="Picture 2" descr="Industrial Continuous Inkjet Printing - Working Principle Diagram"/>
          <p:cNvPicPr>
            <a:picLocks noChangeAspect="1" noChangeArrowheads="1" noCrop="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4600" y="1600200"/>
            <a:ext cx="5791200" cy="4690806"/>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itle 1"/>
          <p:cNvSpPr txBox="1">
            <a:spLocks/>
          </p:cNvSpPr>
          <p:nvPr/>
        </p:nvSpPr>
        <p:spPr>
          <a:xfrm>
            <a:off x="457200" y="274638"/>
            <a:ext cx="8229600" cy="1143000"/>
          </a:xfrm>
          <a:prstGeom prst="rect">
            <a:avLst/>
          </a:prstGeom>
        </p:spPr>
        <p:txBody>
          <a:bodyP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rgbClr val="0070C0"/>
                </a:solidFill>
              </a:rPr>
              <a:t>OUTPUT</a:t>
            </a:r>
            <a:r>
              <a:rPr lang="en-US" sz="3200" b="1" dirty="0" smtClean="0">
                <a:solidFill>
                  <a:srgbClr val="0070C0"/>
                </a:solidFill>
                <a:latin typeface="Times New Roman" pitchFamily="18" charset="0"/>
                <a:cs typeface="Times New Roman" pitchFamily="18" charset="0"/>
              </a:rPr>
              <a:t> DEVICES </a:t>
            </a:r>
            <a:endParaRPr lang="en-IN" sz="3200" dirty="0"/>
          </a:p>
        </p:txBody>
      </p:sp>
      <p:sp>
        <p:nvSpPr>
          <p:cNvPr id="22" name="TextBox 21"/>
          <p:cNvSpPr txBox="1"/>
          <p:nvPr/>
        </p:nvSpPr>
        <p:spPr>
          <a:xfrm>
            <a:off x="1143000" y="1047690"/>
            <a:ext cx="1828800" cy="400110"/>
          </a:xfrm>
          <a:prstGeom prst="rect">
            <a:avLst/>
          </a:prstGeom>
          <a:noFill/>
        </p:spPr>
        <p:txBody>
          <a:bodyPr wrap="square" rtlCol="0">
            <a:spAutoFit/>
          </a:bodyPr>
          <a:lstStyle/>
          <a:p>
            <a:r>
              <a:rPr lang="en-IN" sz="2000" b="1" dirty="0" smtClean="0">
                <a:latin typeface="Times New Roman" pitchFamily="18" charset="0"/>
                <a:cs typeface="Times New Roman" pitchFamily="18" charset="0"/>
              </a:rPr>
              <a:t>Laser printer</a:t>
            </a:r>
            <a:endParaRPr lang="en-IN" sz="2000" b="1" dirty="0">
              <a:latin typeface="Times New Roman" pitchFamily="18" charset="0"/>
              <a:cs typeface="Times New Roman" pitchFamily="18" charset="0"/>
            </a:endParaRPr>
          </a:p>
        </p:txBody>
      </p:sp>
      <p:pic>
        <p:nvPicPr>
          <p:cNvPr id="23" name="Picture 3" descr="C:\Users\Public\Pictures\Sample Pictures\images.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14600" y="1828800"/>
            <a:ext cx="5401816" cy="4475979"/>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D:\Users\nsingha1\Downloads\crt.jpe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b="4190"/>
          <a:stretch/>
        </p:blipFill>
        <p:spPr bwMode="auto">
          <a:xfrm>
            <a:off x="2590799" y="1828800"/>
            <a:ext cx="5105401" cy="46812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894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1" nodeType="clickEffect">
                                  <p:stCondLst>
                                    <p:cond delay="0"/>
                                  </p:stCondLst>
                                  <p:childTnLst>
                                    <p:animEffect transition="out" filter="blinds(horizontal)">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nodeType="clickEffect">
                                  <p:stCondLst>
                                    <p:cond delay="0"/>
                                  </p:stCondLst>
                                  <p:childTnLst>
                                    <p:animEffect transition="out" filter="blinds(horizontal)">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linds(horizontal)">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linds(horizontal)">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P spid="17" grpId="0"/>
      <p:bldP spid="17" grpId="1"/>
      <p:bldP spid="19" grpId="0"/>
      <p:bldP spid="19" grpId="1"/>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nvSpPr>
        <p:spPr>
          <a:xfrm>
            <a:off x="222568" y="990600"/>
            <a:ext cx="5416232" cy="3681811"/>
          </a:xfrm>
          <a:prstGeom prst="rect">
            <a:avLst/>
          </a:prstGeom>
        </p:spPr>
        <p:txBody>
          <a:bodyPr vert="horz" lIns="0" tIns="0" rIns="0" bIns="0" rtlCol="0">
            <a:normAutofit lnSpcReduction="10000"/>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b="1" dirty="0" smtClean="0">
                <a:latin typeface="Verdana" pitchFamily="34" charset="0"/>
                <a:ea typeface="Verdana" pitchFamily="34" charset="0"/>
                <a:cs typeface="Verdana" pitchFamily="34" charset="0"/>
              </a:rPr>
              <a:t>Application architecture types:</a:t>
            </a:r>
          </a:p>
          <a:p>
            <a:pPr>
              <a:lnSpc>
                <a:spcPct val="100000"/>
              </a:lnSpc>
            </a:pPr>
            <a:endParaRPr lang="en-US" sz="2200" dirty="0" smtClean="0">
              <a:latin typeface="Verdana" pitchFamily="34" charset="0"/>
              <a:ea typeface="Verdana" pitchFamily="34" charset="0"/>
              <a:cs typeface="Verdana" pitchFamily="34" charset="0"/>
            </a:endParaRPr>
          </a:p>
          <a:p>
            <a:pPr marL="342900" indent="-342900">
              <a:lnSpc>
                <a:spcPct val="100000"/>
              </a:lnSpc>
              <a:buFont typeface="Arial" pitchFamily="34" charset="0"/>
              <a:buChar char="•"/>
            </a:pPr>
            <a:r>
              <a:rPr lang="en-US" sz="2200" dirty="0" smtClean="0">
                <a:latin typeface="Verdana" pitchFamily="34" charset="0"/>
                <a:ea typeface="Verdana" pitchFamily="34" charset="0"/>
                <a:cs typeface="Verdana" pitchFamily="34" charset="0"/>
              </a:rPr>
              <a:t>Thick client</a:t>
            </a:r>
          </a:p>
          <a:p>
            <a:pPr marL="342900" indent="-342900">
              <a:lnSpc>
                <a:spcPct val="100000"/>
              </a:lnSpc>
              <a:buFont typeface="Arial" pitchFamily="34" charset="0"/>
              <a:buChar char="•"/>
            </a:pPr>
            <a:r>
              <a:rPr lang="en-US" sz="2200" dirty="0" smtClean="0">
                <a:latin typeface="Verdana" pitchFamily="34" charset="0"/>
                <a:ea typeface="Verdana" pitchFamily="34" charset="0"/>
                <a:cs typeface="Verdana" pitchFamily="34" charset="0"/>
              </a:rPr>
              <a:t>Thin client</a:t>
            </a:r>
          </a:p>
          <a:p>
            <a:pPr marL="342900" indent="-342900">
              <a:lnSpc>
                <a:spcPct val="100000"/>
              </a:lnSpc>
              <a:buFont typeface="Arial" pitchFamily="34" charset="0"/>
              <a:buChar char="•"/>
            </a:pPr>
            <a:r>
              <a:rPr lang="en-US" sz="2200" dirty="0" smtClean="0">
                <a:latin typeface="Verdana" pitchFamily="34" charset="0"/>
                <a:ea typeface="Verdana" pitchFamily="34" charset="0"/>
                <a:cs typeface="Verdana" pitchFamily="34" charset="0"/>
              </a:rPr>
              <a:t>Rich internet</a:t>
            </a:r>
          </a:p>
          <a:p>
            <a:pPr>
              <a:lnSpc>
                <a:spcPct val="100000"/>
              </a:lnSpc>
            </a:pPr>
            <a:endParaRPr lang="en-US" sz="2200" dirty="0" smtClean="0">
              <a:latin typeface="Verdana" pitchFamily="34" charset="0"/>
              <a:ea typeface="Verdana" pitchFamily="34" charset="0"/>
              <a:cs typeface="Verdana" pitchFamily="34" charset="0"/>
            </a:endParaRPr>
          </a:p>
          <a:p>
            <a:pPr>
              <a:lnSpc>
                <a:spcPct val="100000"/>
              </a:lnSpc>
            </a:pPr>
            <a:r>
              <a:rPr lang="en-US" sz="2000" b="1" dirty="0" smtClean="0">
                <a:latin typeface="Verdana" pitchFamily="34" charset="0"/>
                <a:ea typeface="Verdana" pitchFamily="34" charset="0"/>
                <a:cs typeface="Verdana" pitchFamily="34" charset="0"/>
              </a:rPr>
              <a:t>Tier</a:t>
            </a:r>
            <a:r>
              <a:rPr lang="en-US" sz="2200" b="1" dirty="0" smtClean="0">
                <a:latin typeface="Verdana" pitchFamily="34" charset="0"/>
                <a:ea typeface="Verdana" pitchFamily="34" charset="0"/>
                <a:cs typeface="Verdana" pitchFamily="34" charset="0"/>
              </a:rPr>
              <a:t>:</a:t>
            </a:r>
          </a:p>
          <a:p>
            <a:pPr marL="342900" indent="-342900">
              <a:lnSpc>
                <a:spcPct val="100000"/>
              </a:lnSpc>
              <a:buFont typeface="Wingdings" pitchFamily="2" charset="2"/>
              <a:buChar char="§"/>
            </a:pPr>
            <a:endParaRPr lang="en-US" sz="2200" dirty="0" smtClean="0">
              <a:latin typeface="Verdana" pitchFamily="34" charset="0"/>
              <a:ea typeface="Verdana" pitchFamily="34" charset="0"/>
              <a:cs typeface="Verdana" pitchFamily="34" charset="0"/>
            </a:endParaRPr>
          </a:p>
          <a:p>
            <a:pPr marL="342900" indent="-342900">
              <a:lnSpc>
                <a:spcPct val="100000"/>
              </a:lnSpc>
              <a:buFont typeface="Arial" pitchFamily="34" charset="0"/>
              <a:buChar char="•"/>
            </a:pPr>
            <a:r>
              <a:rPr lang="en-US" sz="2200" dirty="0" smtClean="0">
                <a:latin typeface="Verdana" pitchFamily="34" charset="0"/>
                <a:ea typeface="Verdana" pitchFamily="34" charset="0"/>
                <a:cs typeface="Verdana" pitchFamily="34" charset="0"/>
              </a:rPr>
              <a:t>2 tier application</a:t>
            </a:r>
          </a:p>
          <a:p>
            <a:pPr marL="342900" indent="-342900">
              <a:lnSpc>
                <a:spcPct val="100000"/>
              </a:lnSpc>
              <a:buFont typeface="Arial" pitchFamily="34" charset="0"/>
              <a:buChar char="•"/>
            </a:pPr>
            <a:r>
              <a:rPr lang="en-US" sz="2200" dirty="0" smtClean="0">
                <a:latin typeface="Verdana" pitchFamily="34" charset="0"/>
                <a:ea typeface="Verdana" pitchFamily="34" charset="0"/>
                <a:cs typeface="Verdana" pitchFamily="34" charset="0"/>
              </a:rPr>
              <a:t>3 tier application</a:t>
            </a:r>
          </a:p>
        </p:txBody>
      </p:sp>
      <p:graphicFrame>
        <p:nvGraphicFramePr>
          <p:cNvPr id="5" name="Diagram 4"/>
          <p:cNvGraphicFramePr/>
          <p:nvPr>
            <p:extLst>
              <p:ext uri="{D42A27DB-BD31-4B8C-83A1-F6EECF244321}">
                <p14:modId xmlns="" xmlns:p14="http://schemas.microsoft.com/office/powerpoint/2010/main" val="2294421412"/>
              </p:ext>
            </p:extLst>
          </p:nvPr>
        </p:nvGraphicFramePr>
        <p:xfrm>
          <a:off x="4572000" y="1066800"/>
          <a:ext cx="42672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562600" y="1295400"/>
            <a:ext cx="2179123" cy="369332"/>
          </a:xfrm>
          <a:prstGeom prst="rect">
            <a:avLst/>
          </a:prstGeom>
          <a:noFill/>
        </p:spPr>
        <p:txBody>
          <a:bodyPr wrap="none" rtlCol="0">
            <a:spAutoFit/>
          </a:bodyPr>
          <a:lstStyle/>
          <a:p>
            <a:r>
              <a:rPr lang="en-US" b="1" u="sng" dirty="0" smtClean="0"/>
              <a:t>Two tier architecture</a:t>
            </a:r>
            <a:endParaRPr lang="en-IN" b="1" u="sng" dirty="0"/>
          </a:p>
        </p:txBody>
      </p:sp>
      <p:graphicFrame>
        <p:nvGraphicFramePr>
          <p:cNvPr id="7" name="Diagram 6"/>
          <p:cNvGraphicFramePr/>
          <p:nvPr>
            <p:extLst>
              <p:ext uri="{D42A27DB-BD31-4B8C-83A1-F6EECF244321}">
                <p14:modId xmlns="" xmlns:p14="http://schemas.microsoft.com/office/powerpoint/2010/main" val="2418970633"/>
              </p:ext>
            </p:extLst>
          </p:nvPr>
        </p:nvGraphicFramePr>
        <p:xfrm>
          <a:off x="3352800" y="3505200"/>
          <a:ext cx="5715000" cy="304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p:cNvSpPr txBox="1"/>
          <p:nvPr/>
        </p:nvSpPr>
        <p:spPr>
          <a:xfrm>
            <a:off x="5181600" y="3810000"/>
            <a:ext cx="3384376" cy="369332"/>
          </a:xfrm>
          <a:prstGeom prst="rect">
            <a:avLst/>
          </a:prstGeom>
          <a:noFill/>
        </p:spPr>
        <p:txBody>
          <a:bodyPr wrap="square" rtlCol="0">
            <a:spAutoFit/>
          </a:bodyPr>
          <a:lstStyle/>
          <a:p>
            <a:r>
              <a:rPr lang="en-US" b="1" u="sng" dirty="0" smtClean="0"/>
              <a:t>Three tier architecture</a:t>
            </a:r>
            <a:endParaRPr lang="en-IN" b="1" u="sng" dirty="0"/>
          </a:p>
        </p:txBody>
      </p:sp>
    </p:spTree>
    <p:extLst>
      <p:ext uri="{BB962C8B-B14F-4D97-AF65-F5344CB8AC3E}">
        <p14:creationId xmlns="" xmlns:p14="http://schemas.microsoft.com/office/powerpoint/2010/main" val="30376257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3851920" y="1628800"/>
            <a:ext cx="4914082" cy="1182207"/>
          </a:xfrm>
        </p:spPr>
        <p:txBody>
          <a:bodyPr>
            <a:normAutofit/>
          </a:bodyPr>
          <a:lstStyle/>
          <a:p>
            <a:r>
              <a:rPr lang="en-IN" sz="3200" b="1" dirty="0" smtClean="0">
                <a:solidFill>
                  <a:schemeClr val="bg1"/>
                </a:solidFill>
                <a:latin typeface="Verdana" pitchFamily="34" charset="0"/>
                <a:ea typeface="Verdana" pitchFamily="34" charset="0"/>
                <a:cs typeface="Verdana" pitchFamily="34" charset="0"/>
              </a:rPr>
              <a:t>STORAGE</a:t>
            </a:r>
            <a:endParaRPr lang="en-IN" sz="3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9918028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Title 1"/>
          <p:cNvSpPr txBox="1"/>
          <p:nvPr/>
        </p:nvSpPr>
        <p:spPr>
          <a:xfrm>
            <a:off x="7721" y="260648"/>
            <a:ext cx="9143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marL="0" marR="0" lvl="0" indent="0" algn="l" defTabSz="914342" rtl="0" eaLnBrk="1" fontAlgn="auto" latinLnBrk="0" hangingPunct="1">
              <a:lnSpc>
                <a:spcPct val="85000"/>
              </a:lnSpc>
              <a:spcBef>
                <a:spcPct val="0"/>
              </a:spcBef>
              <a:spcAft>
                <a:spcPts val="0"/>
              </a:spcAft>
              <a:buClrTx/>
              <a:buSzTx/>
              <a:buFontTx/>
              <a:buNone/>
            </a:pPr>
            <a:r>
              <a:rPr kumimoji="0" lang="en-IN" b="1" i="0" u="none" strike="noStrike" kern="1200" cap="none" spc="0" normalizeH="0" baseline="0" noProof="0" dirty="0" smtClean="0">
                <a:ln>
                  <a:noFill/>
                </a:ln>
                <a:solidFill>
                  <a:schemeClr val="tx2">
                    <a:lumMod val="60000"/>
                    <a:lumOff val="40000"/>
                  </a:schemeClr>
                </a:solidFill>
                <a:effectLst/>
                <a:uLnTx/>
                <a:uFillTx/>
                <a:latin typeface="Verdana" pitchFamily="34" charset="0"/>
                <a:ea typeface="Verdana" pitchFamily="34" charset="0"/>
                <a:cs typeface="Verdana" pitchFamily="34" charset="0"/>
              </a:rPr>
              <a:t>			Storage</a:t>
            </a:r>
            <a:r>
              <a:rPr kumimoji="0" lang="en-IN" b="1" i="0" u="none" strike="noStrike" kern="1200" cap="none" spc="0" normalizeH="0" noProof="0" dirty="0" smtClean="0">
                <a:ln>
                  <a:noFill/>
                </a:ln>
                <a:solidFill>
                  <a:schemeClr val="tx2">
                    <a:lumMod val="60000"/>
                    <a:lumOff val="40000"/>
                  </a:schemeClr>
                </a:solidFill>
                <a:effectLst/>
                <a:uLnTx/>
                <a:uFillTx/>
                <a:latin typeface="Verdana" pitchFamily="34" charset="0"/>
                <a:ea typeface="Verdana" pitchFamily="34" charset="0"/>
                <a:cs typeface="Verdana" pitchFamily="34" charset="0"/>
              </a:rPr>
              <a:t> Types</a:t>
            </a:r>
            <a:endParaRPr kumimoji="0" lang="en-IN" b="1" i="0" u="none" strike="noStrike" kern="1200" cap="none" spc="0" normalizeH="0" baseline="0" noProof="0" dirty="0">
              <a:ln>
                <a:noFill/>
              </a:ln>
              <a:solidFill>
                <a:schemeClr val="tx2">
                  <a:lumMod val="60000"/>
                  <a:lumOff val="40000"/>
                </a:schemeClr>
              </a:solidFill>
              <a:effectLst/>
              <a:uLnTx/>
              <a:uFillTx/>
              <a:latin typeface="Verdana" pitchFamily="34" charset="0"/>
              <a:ea typeface="Verdana" pitchFamily="34" charset="0"/>
              <a:cs typeface="Verdana" pitchFamily="34" charset="0"/>
            </a:endParaRPr>
          </a:p>
        </p:txBody>
      </p:sp>
      <p:sp>
        <p:nvSpPr>
          <p:cNvPr id="1048777" name="Content Placeholder 2"/>
          <p:cNvSpPr txBox="1"/>
          <p:nvPr/>
        </p:nvSpPr>
        <p:spPr>
          <a:xfrm>
            <a:off x="228600" y="1142984"/>
            <a:ext cx="8712115" cy="4382632"/>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1">
                  <a:lumMod val="75000"/>
                </a:schemeClr>
              </a:buClr>
              <a:buNone/>
            </a:pPr>
            <a:endParaRPr lang="en-US" sz="2400" dirty="0">
              <a:latin typeface="Times New Roman" pitchFamily="18" charset="0"/>
              <a:cs typeface="Times New Roman" pitchFamily="18" charset="0"/>
            </a:endParaRPr>
          </a:p>
        </p:txBody>
      </p:sp>
      <p:pic>
        <p:nvPicPr>
          <p:cNvPr id="2097210" name="Picture 2" descr="Image of DAS"/>
          <p:cNvPicPr>
            <a:picLocks noChangeAspect="1" noChangeArrowheads="1"/>
          </p:cNvPicPr>
          <p:nvPr/>
        </p:nvPicPr>
        <p:blipFill>
          <a:blip r:embed="rId2"/>
          <a:srcRect/>
          <a:stretch>
            <a:fillRect/>
          </a:stretch>
        </p:blipFill>
        <p:spPr bwMode="auto">
          <a:xfrm>
            <a:off x="285720" y="1357298"/>
            <a:ext cx="4916491" cy="2071702"/>
          </a:xfrm>
          <a:prstGeom prst="rect">
            <a:avLst/>
          </a:prstGeom>
          <a:noFill/>
        </p:spPr>
      </p:pic>
      <p:pic>
        <p:nvPicPr>
          <p:cNvPr id="2097211" name="Picture 4" descr="Image of NAS"/>
          <p:cNvPicPr>
            <a:picLocks noChangeAspect="1" noChangeArrowheads="1"/>
          </p:cNvPicPr>
          <p:nvPr/>
        </p:nvPicPr>
        <p:blipFill>
          <a:blip r:embed="rId3"/>
          <a:srcRect/>
          <a:stretch>
            <a:fillRect/>
          </a:stretch>
        </p:blipFill>
        <p:spPr bwMode="auto">
          <a:xfrm>
            <a:off x="285720" y="3929066"/>
            <a:ext cx="4929222" cy="2143140"/>
          </a:xfrm>
          <a:prstGeom prst="rect">
            <a:avLst/>
          </a:prstGeom>
          <a:noFill/>
        </p:spPr>
      </p:pic>
      <p:pic>
        <p:nvPicPr>
          <p:cNvPr id="2097212" name="Picture 6" descr="Image of SAN"/>
          <p:cNvPicPr>
            <a:picLocks noChangeAspect="1" noChangeArrowheads="1"/>
          </p:cNvPicPr>
          <p:nvPr/>
        </p:nvPicPr>
        <p:blipFill>
          <a:blip r:embed="rId4"/>
          <a:srcRect/>
          <a:stretch>
            <a:fillRect/>
          </a:stretch>
        </p:blipFill>
        <p:spPr bwMode="auto">
          <a:xfrm>
            <a:off x="5643570" y="1285860"/>
            <a:ext cx="2928958" cy="4857784"/>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2400"/>
            <a:ext cx="9525000" cy="936104"/>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marL="0" marR="0" lvl="0" indent="0" algn="ctr" defTabSz="914342" rtl="0" eaLnBrk="1" fontAlgn="auto" latinLnBrk="0" hangingPunct="1">
              <a:lnSpc>
                <a:spcPct val="85000"/>
              </a:lnSpc>
              <a:spcBef>
                <a:spcPct val="0"/>
              </a:spcBef>
              <a:spcAft>
                <a:spcPts val="0"/>
              </a:spcAft>
              <a:buClrTx/>
              <a:buSzTx/>
              <a:buFontTx/>
              <a:buNone/>
              <a:tabLst/>
              <a:defRPr/>
            </a:pPr>
            <a:endParaRPr lang="en-IN" b="1" dirty="0" smtClean="0">
              <a:solidFill>
                <a:schemeClr val="tx2">
                  <a:lumMod val="60000"/>
                  <a:lumOff val="40000"/>
                </a:schemeClr>
              </a:solidFill>
              <a:latin typeface="Verdana" pitchFamily="34" charset="0"/>
              <a:ea typeface="Verdana" pitchFamily="34" charset="0"/>
              <a:cs typeface="Verdana" pitchFamily="34" charset="0"/>
            </a:endParaRPr>
          </a:p>
          <a:p>
            <a:pPr marL="0" marR="0" lvl="0" indent="0" algn="ctr" defTabSz="914342" rtl="0" eaLnBrk="1" fontAlgn="auto" latinLnBrk="0" hangingPunct="1">
              <a:lnSpc>
                <a:spcPct val="85000"/>
              </a:lnSpc>
              <a:spcBef>
                <a:spcPct val="0"/>
              </a:spcBef>
              <a:spcAft>
                <a:spcPts val="0"/>
              </a:spcAft>
              <a:buClrTx/>
              <a:buSzTx/>
              <a:buFontTx/>
              <a:buNone/>
              <a:tabLst/>
              <a:defRPr/>
            </a:pPr>
            <a:r>
              <a:rPr kumimoji="0" lang="en-IN" b="1" i="0" u="none" strike="noStrike" kern="1200" cap="none" spc="0" normalizeH="0" baseline="0" noProof="0" dirty="0" smtClean="0">
                <a:ln>
                  <a:noFill/>
                </a:ln>
                <a:solidFill>
                  <a:schemeClr val="tx2">
                    <a:lumMod val="60000"/>
                    <a:lumOff val="40000"/>
                  </a:schemeClr>
                </a:solidFill>
                <a:effectLst/>
                <a:uLnTx/>
                <a:uFillTx/>
                <a:latin typeface="Verdana" pitchFamily="34" charset="0"/>
                <a:ea typeface="Verdana" pitchFamily="34" charset="0"/>
                <a:cs typeface="Verdana" pitchFamily="34" charset="0"/>
              </a:rPr>
              <a:t>RAID</a:t>
            </a:r>
          </a:p>
          <a:p>
            <a:pPr marL="0" marR="0" lvl="0" indent="0" algn="ctr" defTabSz="914342" rtl="0" eaLnBrk="1" fontAlgn="auto" latinLnBrk="0" hangingPunct="1">
              <a:lnSpc>
                <a:spcPct val="85000"/>
              </a:lnSpc>
              <a:spcBef>
                <a:spcPct val="0"/>
              </a:spcBef>
              <a:spcAft>
                <a:spcPts val="0"/>
              </a:spcAft>
              <a:buClrTx/>
              <a:buSzTx/>
              <a:buFontTx/>
              <a:buNone/>
              <a:tabLst/>
              <a:defRPr/>
            </a:pPr>
            <a:r>
              <a:rPr kumimoji="0" lang="en-IN" b="1" i="0" u="none" strike="noStrike" kern="1200" cap="none" spc="0" normalizeH="0" baseline="0" noProof="0" dirty="0" smtClean="0">
                <a:ln>
                  <a:noFill/>
                </a:ln>
                <a:solidFill>
                  <a:schemeClr val="tx2">
                    <a:lumMod val="60000"/>
                    <a:lumOff val="40000"/>
                  </a:schemeClr>
                </a:solidFill>
                <a:effectLst/>
                <a:uLnTx/>
                <a:uFillTx/>
                <a:latin typeface="Verdana" pitchFamily="34" charset="0"/>
                <a:ea typeface="Verdana" pitchFamily="34" charset="0"/>
                <a:cs typeface="Verdana" pitchFamily="34" charset="0"/>
              </a:rPr>
              <a:t>(Redundant array of independent </a:t>
            </a:r>
            <a:r>
              <a:rPr lang="en-IN" b="1" dirty="0" smtClean="0">
                <a:solidFill>
                  <a:schemeClr val="tx2">
                    <a:lumMod val="60000"/>
                    <a:lumOff val="40000"/>
                  </a:schemeClr>
                </a:solidFill>
                <a:latin typeface="Verdana" pitchFamily="34" charset="0"/>
                <a:ea typeface="Verdana" pitchFamily="34" charset="0"/>
                <a:cs typeface="Verdana" pitchFamily="34" charset="0"/>
              </a:rPr>
              <a:t>d</a:t>
            </a:r>
            <a:r>
              <a:rPr kumimoji="0" lang="en-IN" b="1" i="0" u="none" strike="noStrike" kern="1200" cap="none" spc="0" normalizeH="0" baseline="0" noProof="0" dirty="0" err="1" smtClean="0">
                <a:ln>
                  <a:noFill/>
                </a:ln>
                <a:solidFill>
                  <a:schemeClr val="tx2">
                    <a:lumMod val="60000"/>
                    <a:lumOff val="40000"/>
                  </a:schemeClr>
                </a:solidFill>
                <a:effectLst/>
                <a:uLnTx/>
                <a:uFillTx/>
                <a:latin typeface="Verdana" pitchFamily="34" charset="0"/>
                <a:ea typeface="Verdana" pitchFamily="34" charset="0"/>
                <a:cs typeface="Verdana" pitchFamily="34" charset="0"/>
              </a:rPr>
              <a:t>isk</a:t>
            </a:r>
            <a:r>
              <a:rPr kumimoji="0" lang="en-IN" b="1" i="0" u="none" strike="noStrike" kern="1200" cap="none" spc="0" normalizeH="0" baseline="0" noProof="0" dirty="0" smtClean="0">
                <a:ln>
                  <a:noFill/>
                </a:ln>
                <a:solidFill>
                  <a:schemeClr val="tx2">
                    <a:lumMod val="60000"/>
                    <a:lumOff val="40000"/>
                  </a:schemeClr>
                </a:solidFill>
                <a:effectLst/>
                <a:uLnTx/>
                <a:uFillTx/>
                <a:latin typeface="Verdana" pitchFamily="34" charset="0"/>
                <a:ea typeface="Verdana" pitchFamily="34" charset="0"/>
                <a:cs typeface="Verdana" pitchFamily="34" charset="0"/>
              </a:rPr>
              <a:t>)</a:t>
            </a:r>
            <a:endParaRPr kumimoji="0" lang="en-IN" b="1" i="0" u="none" strike="noStrike" kern="1200" cap="none" spc="0" normalizeH="0" baseline="0" noProof="0" dirty="0">
              <a:ln>
                <a:noFill/>
              </a:ln>
              <a:solidFill>
                <a:schemeClr val="tx2">
                  <a:lumMod val="60000"/>
                  <a:lumOff val="40000"/>
                </a:schemeClr>
              </a:solidFill>
              <a:effectLst/>
              <a:uLnTx/>
              <a:uFillTx/>
              <a:latin typeface="Verdana" pitchFamily="34" charset="0"/>
              <a:ea typeface="Verdana" pitchFamily="34" charset="0"/>
              <a:cs typeface="Verdana" pitchFamily="34" charset="0"/>
            </a:endParaRPr>
          </a:p>
        </p:txBody>
      </p:sp>
      <p:sp>
        <p:nvSpPr>
          <p:cNvPr id="3" name="Content Placeholder 2"/>
          <p:cNvSpPr txBox="1">
            <a:spLocks/>
          </p:cNvSpPr>
          <p:nvPr/>
        </p:nvSpPr>
        <p:spPr>
          <a:xfrm>
            <a:off x="228600" y="1981200"/>
            <a:ext cx="8712115"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1">
                  <a:lumMod val="75000"/>
                </a:schemeClr>
              </a:buClr>
              <a:buNone/>
            </a:pPr>
            <a:endParaRPr lang="en-US" sz="2400" dirty="0" smtClean="0">
              <a:latin typeface="Times New Roman" pitchFamily="18" charset="0"/>
              <a:cs typeface="Times New Roman" pitchFamily="18" charset="0"/>
            </a:endParaRPr>
          </a:p>
        </p:txBody>
      </p:sp>
      <p:pic>
        <p:nvPicPr>
          <p:cNvPr id="4" name="Picture 2" descr="RAID 1 diagram"/>
          <p:cNvPicPr>
            <a:picLocks noChangeAspect="1" noChangeArrowheads="1"/>
          </p:cNvPicPr>
          <p:nvPr/>
        </p:nvPicPr>
        <p:blipFill>
          <a:blip r:embed="rId2" cstate="print"/>
          <a:srcRect/>
          <a:stretch>
            <a:fillRect/>
          </a:stretch>
        </p:blipFill>
        <p:spPr bwMode="auto">
          <a:xfrm>
            <a:off x="357158" y="3929066"/>
            <a:ext cx="3857652" cy="2286016"/>
          </a:xfrm>
          <a:prstGeom prst="rect">
            <a:avLst/>
          </a:prstGeom>
          <a:noFill/>
        </p:spPr>
      </p:pic>
      <p:pic>
        <p:nvPicPr>
          <p:cNvPr id="5" name="Picture 4" descr="RAID 0 diagram"/>
          <p:cNvPicPr>
            <a:picLocks noChangeAspect="1" noChangeArrowheads="1"/>
          </p:cNvPicPr>
          <p:nvPr/>
        </p:nvPicPr>
        <p:blipFill>
          <a:blip r:embed="rId3" cstate="print"/>
          <a:srcRect/>
          <a:stretch>
            <a:fillRect/>
          </a:stretch>
        </p:blipFill>
        <p:spPr bwMode="auto">
          <a:xfrm>
            <a:off x="357158" y="1643050"/>
            <a:ext cx="3857652" cy="1928826"/>
          </a:xfrm>
          <a:prstGeom prst="rect">
            <a:avLst/>
          </a:prstGeom>
          <a:noFill/>
        </p:spPr>
      </p:pic>
      <p:pic>
        <p:nvPicPr>
          <p:cNvPr id="6" name="Picture 6" descr="RAID 10 diagram"/>
          <p:cNvPicPr>
            <a:picLocks noChangeAspect="1" noChangeArrowheads="1"/>
          </p:cNvPicPr>
          <p:nvPr/>
        </p:nvPicPr>
        <p:blipFill>
          <a:blip r:embed="rId4" cstate="print"/>
          <a:srcRect/>
          <a:stretch>
            <a:fillRect/>
          </a:stretch>
        </p:blipFill>
        <p:spPr bwMode="auto">
          <a:xfrm>
            <a:off x="5357818" y="1643050"/>
            <a:ext cx="3557582" cy="4572032"/>
          </a:xfrm>
          <a:prstGeom prst="rect">
            <a:avLst/>
          </a:prstGeom>
          <a:noFill/>
        </p:spPr>
      </p:pic>
      <p:cxnSp>
        <p:nvCxnSpPr>
          <p:cNvPr id="7" name="Straight Arrow Connector 6"/>
          <p:cNvCxnSpPr>
            <a:stCxn id="5" idx="3"/>
          </p:cNvCxnSpPr>
          <p:nvPr/>
        </p:nvCxnSpPr>
        <p:spPr>
          <a:xfrm>
            <a:off x="4214810" y="2607463"/>
            <a:ext cx="1143008" cy="53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p:cNvCxnSpPr>
          <p:nvPr/>
        </p:nvCxnSpPr>
        <p:spPr>
          <a:xfrm flipV="1">
            <a:off x="4214810" y="4214818"/>
            <a:ext cx="1143008"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919822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9512" y="76200"/>
            <a:ext cx="9144000" cy="1001713"/>
          </a:xfrm>
        </p:spPr>
        <p:txBody>
          <a:bodyPr>
            <a:normAutofit/>
          </a:bodyPr>
          <a:lstStyle/>
          <a:p>
            <a:r>
              <a:rPr lang="en-US" sz="3200" b="1" dirty="0" smtClean="0">
                <a:solidFill>
                  <a:schemeClr val="tx2">
                    <a:lumMod val="60000"/>
                    <a:lumOff val="40000"/>
                  </a:schemeClr>
                </a:solidFill>
                <a:latin typeface="Verdana" pitchFamily="34" charset="0"/>
                <a:ea typeface="Verdana" pitchFamily="34" charset="0"/>
                <a:cs typeface="Verdana" pitchFamily="34" charset="0"/>
              </a:rPr>
              <a:t>RAID (CONTINUED..)</a:t>
            </a:r>
            <a:endParaRPr lang="en-US" sz="3200" b="1" dirty="0">
              <a:solidFill>
                <a:schemeClr val="tx2">
                  <a:lumMod val="60000"/>
                  <a:lumOff val="40000"/>
                </a:schemeClr>
              </a:solidFill>
              <a:latin typeface="Verdana" pitchFamily="34" charset="0"/>
              <a:ea typeface="Verdana" pitchFamily="34" charset="0"/>
              <a:cs typeface="Verdana" pitchFamily="34" charset="0"/>
            </a:endParaRPr>
          </a:p>
        </p:txBody>
      </p:sp>
      <p:sp>
        <p:nvSpPr>
          <p:cNvPr id="5" name="Text Placeholder 4"/>
          <p:cNvSpPr>
            <a:spLocks noGrp="1"/>
          </p:cNvSpPr>
          <p:nvPr>
            <p:ph type="body" sz="quarter" idx="4294967295"/>
          </p:nvPr>
        </p:nvSpPr>
        <p:spPr>
          <a:xfrm>
            <a:off x="323528" y="1556792"/>
            <a:ext cx="4156075" cy="652463"/>
          </a:xfrm>
        </p:spPr>
        <p:txBody>
          <a:bodyPr>
            <a:normAutofit/>
          </a:bodyPr>
          <a:lstStyle/>
          <a:p>
            <a:r>
              <a:rPr lang="en-US" sz="2400" b="1" dirty="0" smtClean="0">
                <a:latin typeface="Times New Roman" pitchFamily="18" charset="0"/>
                <a:cs typeface="Times New Roman" pitchFamily="18" charset="0"/>
              </a:rPr>
              <a:t>RAID 5</a:t>
            </a:r>
            <a:endParaRPr lang="en-US" sz="2400" b="1" dirty="0">
              <a:latin typeface="Times New Roman" pitchFamily="18" charset="0"/>
              <a:cs typeface="Times New Roman" pitchFamily="18" charset="0"/>
            </a:endParaRPr>
          </a:p>
        </p:txBody>
      </p:sp>
      <p:sp>
        <p:nvSpPr>
          <p:cNvPr id="6" name="Text Placeholder 5"/>
          <p:cNvSpPr>
            <a:spLocks noGrp="1"/>
          </p:cNvSpPr>
          <p:nvPr>
            <p:ph type="body" sz="quarter" idx="4294967295"/>
          </p:nvPr>
        </p:nvSpPr>
        <p:spPr>
          <a:xfrm>
            <a:off x="4987928" y="1533529"/>
            <a:ext cx="4156075" cy="652463"/>
          </a:xfrm>
        </p:spPr>
        <p:txBody>
          <a:bodyPr>
            <a:normAutofit/>
          </a:bodyPr>
          <a:lstStyle/>
          <a:p>
            <a:r>
              <a:rPr lang="en-US" sz="2400" b="1" dirty="0" smtClean="0">
                <a:latin typeface="Times New Roman" pitchFamily="18" charset="0"/>
                <a:cs typeface="Times New Roman" pitchFamily="18" charset="0"/>
              </a:rPr>
              <a:t>RAID 6</a:t>
            </a:r>
            <a:endParaRPr lang="en-US" sz="2400" b="1" dirty="0">
              <a:latin typeface="Times New Roman" pitchFamily="18" charset="0"/>
              <a:cs typeface="Times New Roman" pitchFamily="18" charset="0"/>
            </a:endParaRPr>
          </a:p>
        </p:txBody>
      </p:sp>
      <p:pic>
        <p:nvPicPr>
          <p:cNvPr id="32771" name="Picture 3"/>
          <p:cNvPicPr>
            <a:picLocks noGrp="1" noChangeAspect="1" noChangeArrowheads="1"/>
          </p:cNvPicPr>
          <p:nvPr>
            <p:ph sz="quarter" idx="4294967295"/>
          </p:nvPr>
        </p:nvPicPr>
        <p:blipFill>
          <a:blip r:embed="rId2">
            <a:extLst>
              <a:ext uri="{28A0092B-C50C-407E-A947-70E740481C1C}">
                <a14:useLocalDpi xmlns="" xmlns:a14="http://schemas.microsoft.com/office/drawing/2010/main" val="0"/>
              </a:ext>
            </a:extLst>
          </a:blip>
          <a:srcRect/>
          <a:stretch>
            <a:fillRect/>
          </a:stretch>
        </p:blipFill>
        <p:spPr bwMode="auto">
          <a:xfrm>
            <a:off x="76200" y="2362200"/>
            <a:ext cx="4267200" cy="298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6" descr="storage_raid_06.png"/>
          <p:cNvPicPr>
            <a:picLocks noChangeAspect="1"/>
          </p:cNvPicPr>
          <p:nvPr/>
        </p:nvPicPr>
        <p:blipFill>
          <a:blip r:embed="rId3"/>
          <a:stretch>
            <a:fillRect/>
          </a:stretch>
        </p:blipFill>
        <p:spPr>
          <a:xfrm>
            <a:off x="4648200" y="2362200"/>
            <a:ext cx="4419599" cy="2946400"/>
          </a:xfrm>
          <a:prstGeom prst="rect">
            <a:avLst/>
          </a:prstGeom>
        </p:spPr>
      </p:pic>
    </p:spTree>
    <p:extLst>
      <p:ext uri="{BB962C8B-B14F-4D97-AF65-F5344CB8AC3E}">
        <p14:creationId xmlns="" xmlns:p14="http://schemas.microsoft.com/office/powerpoint/2010/main" val="9199086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152400"/>
            <a:ext cx="3058786" cy="707886"/>
          </a:xfrm>
          <a:prstGeom prst="rect">
            <a:avLst/>
          </a:prstGeom>
          <a:noFill/>
        </p:spPr>
        <p:txBody>
          <a:bodyPr wrap="none" rtlCol="0">
            <a:spAutoFit/>
          </a:bodyPr>
          <a:lstStyle/>
          <a:p>
            <a:r>
              <a:rPr lang="en-US" sz="4000" b="1" dirty="0" smtClean="0"/>
              <a:t>Virtualization</a:t>
            </a:r>
            <a:endParaRPr lang="en-US" sz="4000" b="1" dirty="0"/>
          </a:p>
        </p:txBody>
      </p:sp>
      <p:sp>
        <p:nvSpPr>
          <p:cNvPr id="6" name="TextBox 5"/>
          <p:cNvSpPr txBox="1"/>
          <p:nvPr/>
        </p:nvSpPr>
        <p:spPr>
          <a:xfrm>
            <a:off x="381000" y="1219200"/>
            <a:ext cx="8564139" cy="646331"/>
          </a:xfrm>
          <a:prstGeom prst="rect">
            <a:avLst/>
          </a:prstGeom>
          <a:noFill/>
        </p:spPr>
        <p:txBody>
          <a:bodyPr wrap="none" rtlCol="0">
            <a:spAutoFit/>
          </a:bodyPr>
          <a:lstStyle/>
          <a:p>
            <a:pPr marL="285750" indent="-285750">
              <a:buFont typeface="Arial" panose="020B0604020202020204" pitchFamily="34" charset="0"/>
              <a:buChar char="•"/>
            </a:pPr>
            <a:r>
              <a:rPr lang="en-US" dirty="0"/>
              <a:t>Virtualization is the process of creating a software-based </a:t>
            </a:r>
            <a:r>
              <a:rPr lang="en-US" dirty="0" smtClean="0"/>
              <a:t>representation </a:t>
            </a:r>
            <a:r>
              <a:rPr lang="en-US" dirty="0"/>
              <a:t>of something </a:t>
            </a:r>
            <a:endParaRPr lang="en-US" dirty="0" smtClean="0"/>
          </a:p>
          <a:p>
            <a:r>
              <a:rPr lang="en-US" dirty="0" smtClean="0"/>
              <a:t>      rather </a:t>
            </a:r>
            <a:r>
              <a:rPr lang="en-US" dirty="0"/>
              <a:t>than a physical one</a:t>
            </a:r>
            <a:r>
              <a:rPr lang="en-US" dirty="0" smtClean="0"/>
              <a:t>.</a:t>
            </a:r>
            <a:endParaRPr lang="en-US" dirty="0"/>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41400" y="2616200"/>
            <a:ext cx="6807200" cy="3098800"/>
          </a:xfrm>
          <a:prstGeom prst="rect">
            <a:avLst/>
          </a:prstGeom>
        </p:spPr>
      </p:pic>
    </p:spTree>
    <p:extLst>
      <p:ext uri="{BB962C8B-B14F-4D97-AF65-F5344CB8AC3E}">
        <p14:creationId xmlns="" xmlns:p14="http://schemas.microsoft.com/office/powerpoint/2010/main" val="672758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mn-lt"/>
              </a:rPr>
              <a:t>Hypervisor</a:t>
            </a:r>
            <a:endParaRPr lang="en-US" sz="4000" b="1"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219200" y="1691481"/>
            <a:ext cx="6705600" cy="4343400"/>
          </a:xfrm>
        </p:spPr>
      </p:pic>
    </p:spTree>
    <p:extLst>
      <p:ext uri="{BB962C8B-B14F-4D97-AF65-F5344CB8AC3E}">
        <p14:creationId xmlns="" xmlns:p14="http://schemas.microsoft.com/office/powerpoint/2010/main" val="20440857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85800" y="1775460"/>
            <a:ext cx="7962900" cy="4777740"/>
          </a:xfrm>
          <a:prstGeom prst="rect">
            <a:avLst/>
          </a:prstGeom>
        </p:spPr>
      </p:pic>
      <p:sp>
        <p:nvSpPr>
          <p:cNvPr id="6" name="TextBox 5"/>
          <p:cNvSpPr txBox="1"/>
          <p:nvPr/>
        </p:nvSpPr>
        <p:spPr>
          <a:xfrm>
            <a:off x="1981200" y="152400"/>
            <a:ext cx="4891083" cy="707886"/>
          </a:xfrm>
          <a:prstGeom prst="rect">
            <a:avLst/>
          </a:prstGeom>
          <a:noFill/>
        </p:spPr>
        <p:txBody>
          <a:bodyPr wrap="none" rtlCol="0">
            <a:spAutoFit/>
          </a:bodyPr>
          <a:lstStyle/>
          <a:p>
            <a:r>
              <a:rPr lang="en-US" sz="4000" b="1" dirty="0" smtClean="0"/>
              <a:t>vSphere environment</a:t>
            </a:r>
            <a:endParaRPr lang="en-US" sz="4000" b="1" dirty="0"/>
          </a:p>
        </p:txBody>
      </p:sp>
    </p:spTree>
    <p:extLst>
      <p:ext uri="{BB962C8B-B14F-4D97-AF65-F5344CB8AC3E}">
        <p14:creationId xmlns="" xmlns:p14="http://schemas.microsoft.com/office/powerpoint/2010/main" val="27977209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692696"/>
            <a:ext cx="8961511" cy="5676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87668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32656"/>
            <a:ext cx="8229600" cy="752128"/>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rgbClr val="0070C0"/>
                </a:solidFill>
              </a:rPr>
              <a:t>MOTHERBOARD</a:t>
            </a:r>
            <a:endParaRPr lang="en-IN" sz="3200" dirty="0"/>
          </a:p>
        </p:txBody>
      </p:sp>
      <p:pic>
        <p:nvPicPr>
          <p:cNvPr id="5" name="Picture 4" descr="computer_motherboard_annotated_600.jpg"/>
          <p:cNvPicPr>
            <a:picLocks noChangeAspect="1"/>
          </p:cNvPicPr>
          <p:nvPr/>
        </p:nvPicPr>
        <p:blipFill>
          <a:blip r:embed="rId2"/>
          <a:stretch>
            <a:fillRect/>
          </a:stretch>
        </p:blipFill>
        <p:spPr>
          <a:xfrm>
            <a:off x="928784" y="1838971"/>
            <a:ext cx="7377016" cy="4180829"/>
          </a:xfrm>
          <a:prstGeom prst="rect">
            <a:avLst/>
          </a:prstGeom>
        </p:spPr>
      </p:pic>
      <p:sp>
        <p:nvSpPr>
          <p:cNvPr id="7" name="Rectangle 6"/>
          <p:cNvSpPr/>
          <p:nvPr/>
        </p:nvSpPr>
        <p:spPr>
          <a:xfrm>
            <a:off x="609600" y="1295400"/>
            <a:ext cx="3446777" cy="400110"/>
          </a:xfrm>
          <a:prstGeom prst="rect">
            <a:avLst/>
          </a:prstGeom>
        </p:spPr>
        <p:txBody>
          <a:bodyPr wrap="none">
            <a:spAutoFit/>
          </a:bodyPr>
          <a:lstStyle/>
          <a:p>
            <a:r>
              <a:rPr lang="en-US" sz="2000" b="1" dirty="0" smtClean="0">
                <a:latin typeface="Times New Roman" pitchFamily="18" charset="0"/>
                <a:cs typeface="Times New Roman" pitchFamily="18" charset="0"/>
              </a:rPr>
              <a:t>Northbridge and Southbridge</a:t>
            </a:r>
            <a:endParaRPr lang="en-US" sz="2000" b="1" dirty="0">
              <a:latin typeface="Times New Roman" pitchFamily="18" charset="0"/>
              <a:cs typeface="Times New Roman" pitchFamily="18" charset="0"/>
            </a:endParaRPr>
          </a:p>
        </p:txBody>
      </p:sp>
      <p:pic>
        <p:nvPicPr>
          <p:cNvPr id="8" name="Picture 7" descr="northbridge &amp; southbridge.PNG"/>
          <p:cNvPicPr>
            <a:picLocks noChangeAspect="1"/>
          </p:cNvPicPr>
          <p:nvPr/>
        </p:nvPicPr>
        <p:blipFill>
          <a:blip r:embed="rId3"/>
          <a:stretch>
            <a:fillRect/>
          </a:stretch>
        </p:blipFill>
        <p:spPr>
          <a:xfrm>
            <a:off x="2514600" y="1752600"/>
            <a:ext cx="4648200" cy="4581529"/>
          </a:xfrm>
          <a:prstGeom prst="rect">
            <a:avLst/>
          </a:prstGeom>
        </p:spPr>
      </p:pic>
      <p:sp>
        <p:nvSpPr>
          <p:cNvPr id="9" name="Title 1"/>
          <p:cNvSpPr txBox="1">
            <a:spLocks/>
          </p:cNvSpPr>
          <p:nvPr/>
        </p:nvSpPr>
        <p:spPr>
          <a:xfrm>
            <a:off x="609600" y="485056"/>
            <a:ext cx="8229600" cy="752128"/>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IN" sz="3200" b="1" dirty="0" smtClean="0">
                <a:solidFill>
                  <a:schemeClr val="accent1"/>
                </a:solidFill>
              </a:rPr>
              <a:t>SMPS</a:t>
            </a:r>
            <a:endParaRPr lang="en-IN" sz="3200" b="1" dirty="0">
              <a:solidFill>
                <a:schemeClr val="accent1"/>
              </a:solidFill>
            </a:endParaRPr>
          </a:p>
        </p:txBody>
      </p:sp>
      <p:pic>
        <p:nvPicPr>
          <p:cNvPr id="10" name="Picture 9" descr="SMPS3_0.jpg"/>
          <p:cNvPicPr>
            <a:picLocks noChangeAspect="1"/>
          </p:cNvPicPr>
          <p:nvPr/>
        </p:nvPicPr>
        <p:blipFill>
          <a:blip r:embed="rId4"/>
          <a:stretch>
            <a:fillRect/>
          </a:stretch>
        </p:blipFill>
        <p:spPr>
          <a:xfrm>
            <a:off x="914400" y="1892300"/>
            <a:ext cx="7658100" cy="3746500"/>
          </a:xfrm>
          <a:prstGeom prst="rect">
            <a:avLst/>
          </a:prstGeom>
        </p:spPr>
      </p:pic>
    </p:spTree>
    <p:extLst>
      <p:ext uri="{BB962C8B-B14F-4D97-AF65-F5344CB8AC3E}">
        <p14:creationId xmlns="" xmlns:p14="http://schemas.microsoft.com/office/powerpoint/2010/main" val="42894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1"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7" grpId="1"/>
      <p:bldP spid="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21918"/>
          <a:stretch/>
        </p:blipFill>
        <p:spPr bwMode="auto">
          <a:xfrm>
            <a:off x="1187624" y="936344"/>
            <a:ext cx="6702597" cy="51569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99592" y="332656"/>
            <a:ext cx="5976664" cy="646331"/>
          </a:xfrm>
          <a:prstGeom prst="rect">
            <a:avLst/>
          </a:prstGeom>
          <a:noFill/>
        </p:spPr>
        <p:txBody>
          <a:bodyPr wrap="square" rtlCol="0">
            <a:spAutoFit/>
          </a:bodyPr>
          <a:lstStyle/>
          <a:p>
            <a:r>
              <a:rPr lang="en-US" sz="3600" b="1" dirty="0" smtClean="0">
                <a:solidFill>
                  <a:srgbClr val="0070C0"/>
                </a:solidFill>
                <a:latin typeface="Times New Roman" pitchFamily="18" charset="0"/>
                <a:cs typeface="Times New Roman" pitchFamily="18" charset="0"/>
              </a:rPr>
              <a:t>DHCP HEADER FORMAT</a:t>
            </a:r>
            <a:endParaRPr lang="en-US" sz="3600" b="1" dirty="0">
              <a:solidFill>
                <a:srgbClr val="0070C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462835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88640"/>
            <a:ext cx="8229600" cy="688504"/>
          </a:xfrm>
          <a:prstGeom prst="rect">
            <a:avLst/>
          </a:prstGeom>
        </p:spPr>
        <p:txBody>
          <a:bodyP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rgbClr val="0070C0"/>
                </a:solidFill>
              </a:rPr>
              <a:t>MEMORY</a:t>
            </a:r>
            <a:endParaRPr lang="en-US" sz="3200" dirty="0"/>
          </a:p>
        </p:txBody>
      </p:sp>
      <p:sp>
        <p:nvSpPr>
          <p:cNvPr id="5" name="TextBox 4"/>
          <p:cNvSpPr txBox="1"/>
          <p:nvPr/>
        </p:nvSpPr>
        <p:spPr>
          <a:xfrm>
            <a:off x="4769321" y="2957145"/>
            <a:ext cx="990600" cy="646331"/>
          </a:xfrm>
          <a:prstGeom prst="rect">
            <a:avLst/>
          </a:prstGeom>
          <a:noFill/>
        </p:spPr>
        <p:txBody>
          <a:bodyPr wrap="square" rtlCol="0">
            <a:spAutoFit/>
          </a:bodyPr>
          <a:lstStyle/>
          <a:p>
            <a:r>
              <a:rPr lang="en-US" dirty="0" smtClean="0">
                <a:latin typeface="Times New Roman" pitchFamily="18" charset="0"/>
                <a:cs typeface="Times New Roman" pitchFamily="18" charset="0"/>
              </a:rPr>
              <a:t>Static Memory</a:t>
            </a:r>
            <a:endParaRPr lang="en-US" dirty="0">
              <a:latin typeface="Times New Roman" pitchFamily="18" charset="0"/>
              <a:cs typeface="Times New Roman" pitchFamily="18" charset="0"/>
            </a:endParaRPr>
          </a:p>
        </p:txBody>
      </p:sp>
      <p:sp>
        <p:nvSpPr>
          <p:cNvPr id="6" name="TextBox 5"/>
          <p:cNvSpPr txBox="1"/>
          <p:nvPr/>
        </p:nvSpPr>
        <p:spPr>
          <a:xfrm>
            <a:off x="788994" y="1986780"/>
            <a:ext cx="2743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Read Only Memory(ROM)</a:t>
            </a:r>
            <a:endParaRPr lang="en-US" dirty="0">
              <a:latin typeface="Times New Roman" pitchFamily="18" charset="0"/>
              <a:cs typeface="Times New Roman" pitchFamily="18" charset="0"/>
            </a:endParaRPr>
          </a:p>
        </p:txBody>
      </p:sp>
      <p:sp>
        <p:nvSpPr>
          <p:cNvPr id="7" name="TextBox 6"/>
          <p:cNvSpPr txBox="1"/>
          <p:nvPr/>
        </p:nvSpPr>
        <p:spPr>
          <a:xfrm>
            <a:off x="5034370" y="1951269"/>
            <a:ext cx="3429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Random Access Memory(RAM)</a:t>
            </a:r>
            <a:endParaRPr lang="en-US" dirty="0">
              <a:latin typeface="Times New Roman" pitchFamily="18" charset="0"/>
              <a:cs typeface="Times New Roman" pitchFamily="18" charset="0"/>
            </a:endParaRPr>
          </a:p>
        </p:txBody>
      </p:sp>
      <p:sp>
        <p:nvSpPr>
          <p:cNvPr id="8" name="TextBox 7"/>
          <p:cNvSpPr txBox="1"/>
          <p:nvPr/>
        </p:nvSpPr>
        <p:spPr>
          <a:xfrm>
            <a:off x="3784098" y="955036"/>
            <a:ext cx="125027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Memory</a:t>
            </a:r>
            <a:endParaRPr lang="en-US" sz="2000" dirty="0">
              <a:latin typeface="Times New Roman" pitchFamily="18" charset="0"/>
              <a:cs typeface="Times New Roman" pitchFamily="18" charset="0"/>
            </a:endParaRPr>
          </a:p>
        </p:txBody>
      </p:sp>
      <p:sp>
        <p:nvSpPr>
          <p:cNvPr id="9" name="TextBox 8"/>
          <p:cNvSpPr txBox="1"/>
          <p:nvPr/>
        </p:nvSpPr>
        <p:spPr>
          <a:xfrm>
            <a:off x="7100071" y="2967652"/>
            <a:ext cx="1214761" cy="646331"/>
          </a:xfrm>
          <a:prstGeom prst="rect">
            <a:avLst/>
          </a:prstGeom>
          <a:noFill/>
        </p:spPr>
        <p:txBody>
          <a:bodyPr wrap="square" rtlCol="0">
            <a:spAutoFit/>
          </a:bodyPr>
          <a:lstStyle/>
          <a:p>
            <a:r>
              <a:rPr lang="en-US" dirty="0" smtClean="0">
                <a:latin typeface="Times New Roman" pitchFamily="18" charset="0"/>
                <a:cs typeface="Times New Roman" pitchFamily="18" charset="0"/>
              </a:rPr>
              <a:t>Dynamic Memory</a:t>
            </a:r>
            <a:endParaRPr lang="en-US" dirty="0">
              <a:latin typeface="Times New Roman" pitchFamily="18" charset="0"/>
              <a:cs typeface="Times New Roman" pitchFamily="18" charset="0"/>
            </a:endParaRPr>
          </a:p>
        </p:txBody>
      </p:sp>
      <p:sp>
        <p:nvSpPr>
          <p:cNvPr id="10" name="TextBox 9"/>
          <p:cNvSpPr txBox="1"/>
          <p:nvPr/>
        </p:nvSpPr>
        <p:spPr>
          <a:xfrm>
            <a:off x="1524352" y="3108643"/>
            <a:ext cx="990600" cy="381000"/>
          </a:xfrm>
          <a:prstGeom prst="rect">
            <a:avLst/>
          </a:prstGeom>
          <a:noFill/>
        </p:spPr>
        <p:txBody>
          <a:bodyPr wrap="square" rtlCol="0">
            <a:spAutoFit/>
          </a:bodyPr>
          <a:lstStyle/>
          <a:p>
            <a:r>
              <a:rPr lang="en-US" dirty="0" smtClean="0">
                <a:latin typeface="Times New Roman" pitchFamily="18" charset="0"/>
                <a:cs typeface="Times New Roman" pitchFamily="18" charset="0"/>
              </a:rPr>
              <a:t>EPROM</a:t>
            </a:r>
            <a:endParaRPr lang="en-US" dirty="0">
              <a:latin typeface="Times New Roman" pitchFamily="18" charset="0"/>
              <a:cs typeface="Times New Roman" pitchFamily="18" charset="0"/>
            </a:endParaRPr>
          </a:p>
        </p:txBody>
      </p:sp>
      <p:sp>
        <p:nvSpPr>
          <p:cNvPr id="11" name="TextBox 10"/>
          <p:cNvSpPr txBox="1"/>
          <p:nvPr/>
        </p:nvSpPr>
        <p:spPr>
          <a:xfrm>
            <a:off x="2703164" y="3095644"/>
            <a:ext cx="1202439" cy="369332"/>
          </a:xfrm>
          <a:prstGeom prst="rect">
            <a:avLst/>
          </a:prstGeom>
          <a:noFill/>
        </p:spPr>
        <p:txBody>
          <a:bodyPr wrap="square" rtlCol="0">
            <a:spAutoFit/>
          </a:bodyPr>
          <a:lstStyle/>
          <a:p>
            <a:r>
              <a:rPr lang="en-US" dirty="0" smtClean="0">
                <a:latin typeface="Times New Roman" pitchFamily="18" charset="0"/>
                <a:cs typeface="Times New Roman" pitchFamily="18" charset="0"/>
              </a:rPr>
              <a:t>EEPROM</a:t>
            </a:r>
            <a:endParaRPr lang="en-US" dirty="0">
              <a:latin typeface="Times New Roman" pitchFamily="18" charset="0"/>
              <a:cs typeface="Times New Roman" pitchFamily="18" charset="0"/>
            </a:endParaRPr>
          </a:p>
        </p:txBody>
      </p:sp>
      <p:sp>
        <p:nvSpPr>
          <p:cNvPr id="12" name="TextBox 11"/>
          <p:cNvSpPr txBox="1"/>
          <p:nvPr/>
        </p:nvSpPr>
        <p:spPr>
          <a:xfrm>
            <a:off x="284617" y="3108643"/>
            <a:ext cx="990600" cy="381000"/>
          </a:xfrm>
          <a:prstGeom prst="rect">
            <a:avLst/>
          </a:prstGeom>
          <a:noFill/>
        </p:spPr>
        <p:txBody>
          <a:bodyPr wrap="square" rtlCol="0">
            <a:spAutoFit/>
          </a:bodyPr>
          <a:lstStyle/>
          <a:p>
            <a:r>
              <a:rPr lang="en-US" dirty="0" smtClean="0">
                <a:latin typeface="Times New Roman" pitchFamily="18" charset="0"/>
                <a:cs typeface="Times New Roman" pitchFamily="18" charset="0"/>
              </a:rPr>
              <a:t>PROM</a:t>
            </a:r>
            <a:endParaRPr lang="en-US" dirty="0">
              <a:latin typeface="Times New Roman" pitchFamily="18" charset="0"/>
              <a:cs typeface="Times New Roman" pitchFamily="18" charset="0"/>
            </a:endParaRPr>
          </a:p>
        </p:txBody>
      </p:sp>
      <p:cxnSp>
        <p:nvCxnSpPr>
          <p:cNvPr id="13" name="Straight Connector 12"/>
          <p:cNvCxnSpPr/>
          <p:nvPr/>
        </p:nvCxnSpPr>
        <p:spPr>
          <a:xfrm>
            <a:off x="1953078" y="1660489"/>
            <a:ext cx="487680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317498" y="1357044"/>
            <a:ext cx="0" cy="30344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953078" y="1649722"/>
            <a:ext cx="0" cy="30344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6829878" y="1649721"/>
            <a:ext cx="0" cy="30344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68406" y="2739732"/>
            <a:ext cx="251460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668406" y="2739732"/>
            <a:ext cx="0" cy="334873"/>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953078" y="2740355"/>
            <a:ext cx="0" cy="334873"/>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183006" y="2731229"/>
            <a:ext cx="0" cy="334873"/>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1944191" y="2356112"/>
            <a:ext cx="0" cy="37511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5264621" y="2689189"/>
            <a:ext cx="2440619"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a:off x="6579454" y="2322499"/>
            <a:ext cx="0" cy="36669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5264621" y="2684622"/>
            <a:ext cx="0" cy="278406"/>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a:off x="7715752" y="2678739"/>
            <a:ext cx="1" cy="278406"/>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28" name="Title 1"/>
          <p:cNvSpPr txBox="1">
            <a:spLocks/>
          </p:cNvSpPr>
          <p:nvPr/>
        </p:nvSpPr>
        <p:spPr>
          <a:xfrm>
            <a:off x="381000" y="3810000"/>
            <a:ext cx="8229600" cy="69177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rgbClr val="0070C0"/>
                </a:solidFill>
                <a:latin typeface="Verdana" pitchFamily="34" charset="0"/>
                <a:ea typeface="Verdana" pitchFamily="34" charset="0"/>
                <a:cs typeface="Verdana" pitchFamily="34" charset="0"/>
              </a:rPr>
              <a:t>STORAGE</a:t>
            </a:r>
            <a:endParaRPr lang="en-US" sz="3200" dirty="0">
              <a:latin typeface="Verdana" pitchFamily="34" charset="0"/>
              <a:ea typeface="Verdana" pitchFamily="34" charset="0"/>
              <a:cs typeface="Verdana" pitchFamily="34" charset="0"/>
            </a:endParaRPr>
          </a:p>
        </p:txBody>
      </p:sp>
      <p:sp>
        <p:nvSpPr>
          <p:cNvPr id="29" name="TextBox 28"/>
          <p:cNvSpPr txBox="1"/>
          <p:nvPr/>
        </p:nvSpPr>
        <p:spPr>
          <a:xfrm>
            <a:off x="788994" y="5029200"/>
            <a:ext cx="2743200" cy="369332"/>
          </a:xfrm>
          <a:prstGeom prst="rect">
            <a:avLst/>
          </a:prstGeom>
          <a:noFill/>
        </p:spPr>
        <p:txBody>
          <a:bodyPr wrap="square" rtlCol="0">
            <a:spAutoFit/>
          </a:bodyPr>
          <a:lstStyle/>
          <a:p>
            <a:endParaRPr lang="en-US" dirty="0"/>
          </a:p>
        </p:txBody>
      </p:sp>
      <p:sp>
        <p:nvSpPr>
          <p:cNvPr id="30" name="TextBox 29"/>
          <p:cNvSpPr txBox="1"/>
          <p:nvPr/>
        </p:nvSpPr>
        <p:spPr>
          <a:xfrm>
            <a:off x="3874349" y="4559423"/>
            <a:ext cx="10342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Storage</a:t>
            </a:r>
            <a:endParaRPr lang="en-US" sz="2000" dirty="0">
              <a:latin typeface="Times New Roman" pitchFamily="18" charset="0"/>
              <a:cs typeface="Times New Roman" pitchFamily="18" charset="0"/>
            </a:endParaRPr>
          </a:p>
        </p:txBody>
      </p:sp>
      <p:cxnSp>
        <p:nvCxnSpPr>
          <p:cNvPr id="31" name="Straight Connector 30"/>
          <p:cNvCxnSpPr/>
          <p:nvPr/>
        </p:nvCxnSpPr>
        <p:spPr>
          <a:xfrm>
            <a:off x="1953078" y="5308840"/>
            <a:ext cx="487680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2" name="Straight Connector 31"/>
          <p:cNvCxnSpPr/>
          <p:nvPr/>
        </p:nvCxnSpPr>
        <p:spPr>
          <a:xfrm>
            <a:off x="4317498" y="5018791"/>
            <a:ext cx="0" cy="30344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967467" y="5679224"/>
            <a:ext cx="1971222" cy="369332"/>
          </a:xfrm>
          <a:prstGeom prst="rect">
            <a:avLst/>
          </a:prstGeom>
          <a:noFill/>
        </p:spPr>
        <p:txBody>
          <a:bodyPr wrap="square" rtlCol="0">
            <a:spAutoFit/>
          </a:bodyPr>
          <a:lstStyle/>
          <a:p>
            <a:r>
              <a:rPr lang="en-US" dirty="0" smtClean="0">
                <a:latin typeface="Times New Roman" pitchFamily="18" charset="0"/>
                <a:cs typeface="Times New Roman" pitchFamily="18" charset="0"/>
              </a:rPr>
              <a:t>Magnetic Storage</a:t>
            </a:r>
            <a:endParaRPr lang="en-US" dirty="0">
              <a:latin typeface="Times New Roman" pitchFamily="18" charset="0"/>
              <a:cs typeface="Times New Roman" pitchFamily="18" charset="0"/>
            </a:endParaRPr>
          </a:p>
        </p:txBody>
      </p:sp>
      <p:sp>
        <p:nvSpPr>
          <p:cNvPr id="34" name="TextBox 33"/>
          <p:cNvSpPr txBox="1"/>
          <p:nvPr/>
        </p:nvSpPr>
        <p:spPr>
          <a:xfrm>
            <a:off x="5929526" y="5679224"/>
            <a:ext cx="1971222" cy="369332"/>
          </a:xfrm>
          <a:prstGeom prst="rect">
            <a:avLst/>
          </a:prstGeom>
          <a:noFill/>
        </p:spPr>
        <p:txBody>
          <a:bodyPr wrap="square" rtlCol="0">
            <a:spAutoFit/>
          </a:bodyPr>
          <a:lstStyle/>
          <a:p>
            <a:r>
              <a:rPr lang="en-US" dirty="0" smtClean="0">
                <a:latin typeface="Times New Roman" pitchFamily="18" charset="0"/>
                <a:cs typeface="Times New Roman" pitchFamily="18" charset="0"/>
              </a:rPr>
              <a:t>Optical Storage</a:t>
            </a:r>
            <a:endParaRPr lang="en-US" dirty="0">
              <a:latin typeface="Times New Roman" pitchFamily="18" charset="0"/>
              <a:cs typeface="Times New Roman" pitchFamily="18" charset="0"/>
            </a:endParaRPr>
          </a:p>
        </p:txBody>
      </p:sp>
      <p:cxnSp>
        <p:nvCxnSpPr>
          <p:cNvPr id="35" name="Straight Connector 34"/>
          <p:cNvCxnSpPr/>
          <p:nvPr/>
        </p:nvCxnSpPr>
        <p:spPr>
          <a:xfrm>
            <a:off x="1953078" y="5308840"/>
            <a:ext cx="0" cy="334873"/>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6829878" y="5322236"/>
            <a:ext cx="0" cy="334873"/>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4289464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Text Placeholder 1"/>
          <p:cNvSpPr>
            <a:spLocks noGrp="1"/>
          </p:cNvSpPr>
          <p:nvPr>
            <p:ph type="body" sz="quarter" idx="11"/>
          </p:nvPr>
        </p:nvSpPr>
        <p:spPr>
          <a:xfrm>
            <a:off x="4191000" y="2895600"/>
            <a:ext cx="4914082" cy="1182207"/>
          </a:xfrm>
        </p:spPr>
        <p:txBody>
          <a:bodyPr>
            <a:noAutofit/>
          </a:bodyPr>
          <a:lstStyle/>
          <a:p>
            <a:pPr>
              <a:lnSpc>
                <a:spcPct val="120000"/>
              </a:lnSpc>
            </a:pPr>
            <a:r>
              <a:rPr lang="en-US" sz="3200" b="1" dirty="0" smtClean="0">
                <a:solidFill>
                  <a:schemeClr val="bg1"/>
                </a:solidFill>
                <a:latin typeface="Verdana" pitchFamily="34" charset="0"/>
                <a:ea typeface="Verdana" pitchFamily="34" charset="0"/>
                <a:cs typeface="Verdana" pitchFamily="34" charset="0"/>
              </a:rPr>
              <a:t>WINDOWS </a:t>
            </a:r>
          </a:p>
          <a:p>
            <a:pPr>
              <a:lnSpc>
                <a:spcPct val="120000"/>
              </a:lnSpc>
            </a:pPr>
            <a:r>
              <a:rPr lang="en-US" sz="3200" b="1" dirty="0" smtClean="0">
                <a:solidFill>
                  <a:schemeClr val="bg1"/>
                </a:solidFill>
                <a:latin typeface="Verdana" pitchFamily="34" charset="0"/>
                <a:ea typeface="Verdana" pitchFamily="34" charset="0"/>
                <a:cs typeface="Verdana" pitchFamily="34" charset="0"/>
              </a:rPr>
              <a:t>FUNDAMENTALS</a:t>
            </a:r>
            <a:endParaRPr lang="en-IN" sz="3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 xmlns:p14="http://schemas.microsoft.com/office/powerpoint/2010/main" val="34932247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1026</TotalTime>
  <Words>1433</Words>
  <Application>Microsoft Office PowerPoint</Application>
  <PresentationFormat>On-screen Show (4:3)</PresentationFormat>
  <Paragraphs>465</Paragraphs>
  <Slides>70</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Office Theme</vt:lpstr>
      <vt:lpstr>think-cell Slide</vt:lpstr>
      <vt:lpstr>Presentation on Fundamentals and Essentials</vt:lpstr>
      <vt:lpstr>Slide 2</vt:lpstr>
      <vt:lpstr>Slide 3</vt:lpstr>
      <vt:lpstr>Block Diagram of Computer</vt:lpstr>
      <vt:lpstr>Slide 5</vt:lpstr>
      <vt:lpstr>Slide 6</vt:lpstr>
      <vt:lpstr>Slide 7</vt:lpstr>
      <vt:lpstr>Slide 8</vt:lpstr>
      <vt:lpstr>Slide 9</vt:lpstr>
      <vt:lpstr>Slide 10</vt:lpstr>
      <vt:lpstr>Slide 11</vt:lpstr>
      <vt:lpstr>Slide 12</vt:lpstr>
      <vt:lpstr>PROCESS STATE</vt:lpstr>
      <vt:lpstr>Slide 14</vt:lpstr>
      <vt:lpstr>Slide 15</vt:lpstr>
      <vt:lpstr>Slide 16</vt:lpstr>
      <vt:lpstr>Slide 17</vt:lpstr>
      <vt:lpstr>Slide 18</vt:lpstr>
      <vt:lpstr>Slide 19</vt:lpstr>
      <vt:lpstr>Slide 20</vt:lpstr>
      <vt:lpstr>Slide 21</vt:lpstr>
      <vt:lpstr>BOOTING PROCESS</vt:lpstr>
      <vt:lpstr>File System</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EIGRP</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 ACID PROPERTIES OF DATABASE</vt:lpstr>
      <vt:lpstr>Slide 53</vt:lpstr>
      <vt:lpstr>Slide 54</vt:lpstr>
      <vt:lpstr>  SQL (STRUCTURED QUERY LANGUAGE) </vt:lpstr>
      <vt:lpstr>Slide 56</vt:lpstr>
      <vt:lpstr>Introduction </vt:lpstr>
      <vt:lpstr>COMPILED VS INTERPRETED</vt:lpstr>
      <vt:lpstr>Slide 59</vt:lpstr>
      <vt:lpstr>Slide 60</vt:lpstr>
      <vt:lpstr>Slide 61</vt:lpstr>
      <vt:lpstr>Slide 62</vt:lpstr>
      <vt:lpstr>Slide 63</vt:lpstr>
      <vt:lpstr>RAID (CONTINUED..)</vt:lpstr>
      <vt:lpstr>Slide 65</vt:lpstr>
      <vt:lpstr>Hypervisor</vt:lpstr>
      <vt:lpstr>Slide 67</vt:lpstr>
      <vt:lpstr>Slide 68</vt:lpstr>
      <vt:lpstr>Slide 69</vt:lpstr>
      <vt:lpstr>Slide 70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LENOVO</cp:lastModifiedBy>
  <cp:revision>157</cp:revision>
  <dcterms:created xsi:type="dcterms:W3CDTF">2018-01-26T13:50:10Z</dcterms:created>
  <dcterms:modified xsi:type="dcterms:W3CDTF">2018-03-05T18:43:06Z</dcterms:modified>
</cp:coreProperties>
</file>